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56" r:id="rId2"/>
    <p:sldId id="280" r:id="rId3"/>
    <p:sldId id="279" r:id="rId4"/>
    <p:sldId id="257" r:id="rId5"/>
    <p:sldId id="258" r:id="rId6"/>
    <p:sldId id="259" r:id="rId7"/>
    <p:sldId id="260" r:id="rId8"/>
    <p:sldId id="261" r:id="rId9"/>
    <p:sldId id="281" r:id="rId10"/>
    <p:sldId id="262" r:id="rId11"/>
    <p:sldId id="263" r:id="rId12"/>
    <p:sldId id="264" r:id="rId13"/>
    <p:sldId id="266" r:id="rId14"/>
    <p:sldId id="284" r:id="rId15"/>
    <p:sldId id="285" r:id="rId16"/>
    <p:sldId id="286" r:id="rId17"/>
    <p:sldId id="268" r:id="rId18"/>
    <p:sldId id="269" r:id="rId19"/>
    <p:sldId id="270" r:id="rId20"/>
    <p:sldId id="283" r:id="rId21"/>
    <p:sldId id="271" r:id="rId22"/>
    <p:sldId id="28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Yogesh%20Tayade\Desktop\New%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latin typeface="Times New Roman" panose="02020603050405020304" pitchFamily="18" charset="0"/>
                <a:cs typeface="Times New Roman" panose="02020603050405020304" pitchFamily="18" charset="0"/>
              </a:rPr>
              <a:t>Catalyst recovery</a:t>
            </a:r>
          </a:p>
        </c:rich>
      </c:tx>
      <c:layout>
        <c:manualLayout>
          <c:xMode val="edge"/>
          <c:yMode val="edge"/>
          <c:x val="0.39278768166286743"/>
          <c:y val="4.040231100062093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Yield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Sheet1!$B$2:$B$5</c:f>
              <c:numCache>
                <c:formatCode>General</c:formatCode>
                <c:ptCount val="4"/>
                <c:pt idx="0">
                  <c:v>92</c:v>
                </c:pt>
                <c:pt idx="1">
                  <c:v>90</c:v>
                </c:pt>
                <c:pt idx="2">
                  <c:v>88</c:v>
                </c:pt>
                <c:pt idx="3">
                  <c:v>84</c:v>
                </c:pt>
              </c:numCache>
            </c:numRef>
          </c:val>
          <c:extLst xmlns:c16r2="http://schemas.microsoft.com/office/drawing/2015/06/chart">
            <c:ext xmlns:c16="http://schemas.microsoft.com/office/drawing/2014/chart" uri="{C3380CC4-5D6E-409C-BE32-E72D297353CC}">
              <c16:uniqueId val="{00000000-8D5B-4057-818D-16780EA03527}"/>
            </c:ext>
          </c:extLst>
        </c:ser>
        <c:ser>
          <c:idx val="1"/>
          <c:order val="1"/>
          <c:tx>
            <c:strRef>
              <c:f>Sheet1!$C$1</c:f>
              <c:strCache>
                <c:ptCount val="1"/>
                <c:pt idx="0">
                  <c:v>Catalyst Recovery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Sheet1!$C$2:$C$5</c:f>
              <c:numCache>
                <c:formatCode>General</c:formatCode>
                <c:ptCount val="4"/>
                <c:pt idx="0">
                  <c:v>93</c:v>
                </c:pt>
                <c:pt idx="1">
                  <c:v>90</c:v>
                </c:pt>
                <c:pt idx="2">
                  <c:v>89</c:v>
                </c:pt>
                <c:pt idx="3">
                  <c:v>86</c:v>
                </c:pt>
              </c:numCache>
            </c:numRef>
          </c:val>
          <c:extLst xmlns:c16r2="http://schemas.microsoft.com/office/drawing/2015/06/chart">
            <c:ext xmlns:c16="http://schemas.microsoft.com/office/drawing/2014/chart" uri="{C3380CC4-5D6E-409C-BE32-E72D297353CC}">
              <c16:uniqueId val="{00000001-8D5B-4057-818D-16780EA03527}"/>
            </c:ext>
          </c:extLst>
        </c:ser>
        <c:dLbls>
          <c:dLblPos val="outEnd"/>
          <c:showLegendKey val="0"/>
          <c:showVal val="1"/>
          <c:showCatName val="0"/>
          <c:showSerName val="0"/>
          <c:showPercent val="0"/>
          <c:showBubbleSize val="0"/>
        </c:dLbls>
        <c:gapWidth val="219"/>
        <c:overlap val="-27"/>
        <c:axId val="80429824"/>
        <c:axId val="80431360"/>
      </c:barChart>
      <c:catAx>
        <c:axId val="804298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431360"/>
        <c:crosses val="autoZero"/>
        <c:auto val="1"/>
        <c:lblAlgn val="ctr"/>
        <c:lblOffset val="100"/>
        <c:noMultiLvlLbl val="0"/>
      </c:catAx>
      <c:valAx>
        <c:axId val="80431360"/>
        <c:scaling>
          <c:orientation val="minMax"/>
          <c:max val="100"/>
          <c:min val="80"/>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429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rgbClr val="002060"/>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2EE6F-5321-4B82-8315-9639A4EFD436}" type="datetimeFigureOut">
              <a:rPr lang="en-US" smtClean="0"/>
              <a:t>14/03/2018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2CFAE-2228-4393-B096-15FFC290CCD5}" type="slidenum">
              <a:rPr lang="en-US" smtClean="0"/>
              <a:t>‹#›</a:t>
            </a:fld>
            <a:endParaRPr lang="en-US"/>
          </a:p>
        </p:txBody>
      </p:sp>
    </p:spTree>
    <p:extLst>
      <p:ext uri="{BB962C8B-B14F-4D97-AF65-F5344CB8AC3E}">
        <p14:creationId xmlns:p14="http://schemas.microsoft.com/office/powerpoint/2010/main" val="72209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7D0A-0A2A-44BE-A1A3-EB2A5CDD59BB}" type="slidenum">
              <a:rPr lang="en-US" smtClean="0"/>
              <a:t>4</a:t>
            </a:fld>
            <a:endParaRPr lang="en-US"/>
          </a:p>
        </p:txBody>
      </p:sp>
    </p:spTree>
    <p:extLst>
      <p:ext uri="{BB962C8B-B14F-4D97-AF65-F5344CB8AC3E}">
        <p14:creationId xmlns:p14="http://schemas.microsoft.com/office/powerpoint/2010/main" val="80434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B2258B-6C7E-478A-8D60-59DBA54E389E}" type="datetimeFigureOut">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27EF-5FFC-47A6-BE4B-35DB399404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029234"/>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2258B-6C7E-478A-8D60-59DBA54E389E}" type="datetimeFigureOut">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27EF-5FFC-47A6-BE4B-35DB39940413}" type="slidenum">
              <a:rPr lang="en-US" smtClean="0"/>
              <a:t>‹#›</a:t>
            </a:fld>
            <a:endParaRPr lang="en-US"/>
          </a:p>
        </p:txBody>
      </p:sp>
    </p:spTree>
    <p:extLst>
      <p:ext uri="{BB962C8B-B14F-4D97-AF65-F5344CB8AC3E}">
        <p14:creationId xmlns:p14="http://schemas.microsoft.com/office/powerpoint/2010/main" val="110356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2258B-6C7E-478A-8D60-59DBA54E389E}" type="datetimeFigureOut">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27EF-5FFC-47A6-BE4B-35DB39940413}" type="slidenum">
              <a:rPr lang="en-US" smtClean="0"/>
              <a:t>‹#›</a:t>
            </a:fld>
            <a:endParaRPr lang="en-US"/>
          </a:p>
        </p:txBody>
      </p:sp>
    </p:spTree>
    <p:extLst>
      <p:ext uri="{BB962C8B-B14F-4D97-AF65-F5344CB8AC3E}">
        <p14:creationId xmlns:p14="http://schemas.microsoft.com/office/powerpoint/2010/main" val="107843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2258B-6C7E-478A-8D60-59DBA54E389E}" type="datetimeFigureOut">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27EF-5FFC-47A6-BE4B-35DB39940413}" type="slidenum">
              <a:rPr lang="en-US" smtClean="0"/>
              <a:t>‹#›</a:t>
            </a:fld>
            <a:endParaRPr lang="en-US"/>
          </a:p>
        </p:txBody>
      </p:sp>
    </p:spTree>
    <p:extLst>
      <p:ext uri="{BB962C8B-B14F-4D97-AF65-F5344CB8AC3E}">
        <p14:creationId xmlns:p14="http://schemas.microsoft.com/office/powerpoint/2010/main" val="40264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B2258B-6C7E-478A-8D60-59DBA54E389E}" type="datetimeFigureOut">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027EF-5FFC-47A6-BE4B-35DB399404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97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B2258B-6C7E-478A-8D60-59DBA54E389E}" type="datetimeFigureOut">
              <a:rPr lang="en-US" smtClean="0"/>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027EF-5FFC-47A6-BE4B-35DB39940413}" type="slidenum">
              <a:rPr lang="en-US" smtClean="0"/>
              <a:t>‹#›</a:t>
            </a:fld>
            <a:endParaRPr lang="en-US"/>
          </a:p>
        </p:txBody>
      </p:sp>
    </p:spTree>
    <p:extLst>
      <p:ext uri="{BB962C8B-B14F-4D97-AF65-F5344CB8AC3E}">
        <p14:creationId xmlns:p14="http://schemas.microsoft.com/office/powerpoint/2010/main" val="413123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B2258B-6C7E-478A-8D60-59DBA54E389E}" type="datetimeFigureOut">
              <a:rPr lang="en-US" smtClean="0"/>
              <a:t>14/03/2018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027EF-5FFC-47A6-BE4B-35DB39940413}" type="slidenum">
              <a:rPr lang="en-US" smtClean="0"/>
              <a:t>‹#›</a:t>
            </a:fld>
            <a:endParaRPr lang="en-US"/>
          </a:p>
        </p:txBody>
      </p:sp>
    </p:spTree>
    <p:extLst>
      <p:ext uri="{BB962C8B-B14F-4D97-AF65-F5344CB8AC3E}">
        <p14:creationId xmlns:p14="http://schemas.microsoft.com/office/powerpoint/2010/main" val="219310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B2258B-6C7E-478A-8D60-59DBA54E389E}" type="datetimeFigureOut">
              <a:rPr lang="en-US" smtClean="0"/>
              <a:t>14/03/2018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027EF-5FFC-47A6-BE4B-35DB39940413}" type="slidenum">
              <a:rPr lang="en-US" smtClean="0"/>
              <a:t>‹#›</a:t>
            </a:fld>
            <a:endParaRPr lang="en-US"/>
          </a:p>
        </p:txBody>
      </p:sp>
    </p:spTree>
    <p:extLst>
      <p:ext uri="{BB962C8B-B14F-4D97-AF65-F5344CB8AC3E}">
        <p14:creationId xmlns:p14="http://schemas.microsoft.com/office/powerpoint/2010/main" val="22195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EB2258B-6C7E-478A-8D60-59DBA54E389E}" type="datetimeFigureOut">
              <a:rPr lang="en-US" smtClean="0"/>
              <a:t>14/03/2018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F8027EF-5FFC-47A6-BE4B-35DB39940413}" type="slidenum">
              <a:rPr lang="en-US" smtClean="0"/>
              <a:t>‹#›</a:t>
            </a:fld>
            <a:endParaRPr lang="en-US"/>
          </a:p>
        </p:txBody>
      </p:sp>
    </p:spTree>
    <p:extLst>
      <p:ext uri="{BB962C8B-B14F-4D97-AF65-F5344CB8AC3E}">
        <p14:creationId xmlns:p14="http://schemas.microsoft.com/office/powerpoint/2010/main" val="359124780"/>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EB2258B-6C7E-478A-8D60-59DBA54E389E}" type="datetimeFigureOut">
              <a:rPr lang="en-US" smtClean="0"/>
              <a:t>14/03/2018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F8027EF-5FFC-47A6-BE4B-35DB39940413}" type="slidenum">
              <a:rPr lang="en-US" smtClean="0"/>
              <a:t>‹#›</a:t>
            </a:fld>
            <a:endParaRPr lang="en-US"/>
          </a:p>
        </p:txBody>
      </p:sp>
    </p:spTree>
    <p:extLst>
      <p:ext uri="{BB962C8B-B14F-4D97-AF65-F5344CB8AC3E}">
        <p14:creationId xmlns:p14="http://schemas.microsoft.com/office/powerpoint/2010/main" val="827346117"/>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B2258B-6C7E-478A-8D60-59DBA54E389E}" type="datetimeFigureOut">
              <a:rPr lang="en-US" smtClean="0"/>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027EF-5FFC-47A6-BE4B-35DB39940413}" type="slidenum">
              <a:rPr lang="en-US" smtClean="0"/>
              <a:t>‹#›</a:t>
            </a:fld>
            <a:endParaRPr lang="en-US"/>
          </a:p>
        </p:txBody>
      </p:sp>
    </p:spTree>
    <p:extLst>
      <p:ext uri="{BB962C8B-B14F-4D97-AF65-F5344CB8AC3E}">
        <p14:creationId xmlns:p14="http://schemas.microsoft.com/office/powerpoint/2010/main" val="5865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B2258B-6C7E-478A-8D60-59DBA54E389E}" type="datetimeFigureOut">
              <a:rPr lang="en-US" smtClean="0"/>
              <a:t>14/03/2018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F8027EF-5FFC-47A6-BE4B-35DB3994041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3280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9.bin"/><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xmlns="" id="{523AF57D-553F-42E4-AB77-559C62A99FE8}"/>
              </a:ext>
            </a:extLst>
          </p:cNvPr>
          <p:cNvSpPr/>
          <p:nvPr/>
        </p:nvSpPr>
        <p:spPr>
          <a:xfrm>
            <a:off x="1265460" y="1121248"/>
            <a:ext cx="9730151" cy="2043344"/>
          </a:xfrm>
          <a:prstGeom prst="roundRect">
            <a:avLst/>
          </a:prstGeom>
          <a:solidFill>
            <a:schemeClr val="tx2">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anchor="ctr"/>
          <a:lstStyle/>
          <a:p>
            <a:pPr algn="ctr">
              <a:lnSpc>
                <a:spcPct val="150000"/>
              </a:lnSpc>
            </a:pPr>
            <a:r>
              <a:rPr lang="en-US" sz="3200" b="1" dirty="0">
                <a:solidFill>
                  <a:schemeClr val="accent1"/>
                </a:solidFill>
              </a:rPr>
              <a:t>β-Cyclodextrin: A Green and Efficient Supramolecular Catalyst for Synthesis of Thioamide Derivatives</a:t>
            </a:r>
          </a:p>
        </p:txBody>
      </p:sp>
      <p:sp>
        <p:nvSpPr>
          <p:cNvPr id="3" name="TextBox 2"/>
          <p:cNvSpPr txBox="1"/>
          <p:nvPr/>
        </p:nvSpPr>
        <p:spPr>
          <a:xfrm>
            <a:off x="4694853" y="4045527"/>
            <a:ext cx="2871363" cy="1200329"/>
          </a:xfrm>
          <a:prstGeom prst="rect">
            <a:avLst/>
          </a:prstGeom>
          <a:noFill/>
        </p:spPr>
        <p:txBody>
          <a:bodyPr wrap="none" rtlCol="0">
            <a:spAutoFit/>
          </a:bodyPr>
          <a:lstStyle/>
          <a:p>
            <a:pPr algn="ctr"/>
            <a:r>
              <a:rPr lang="en-US" sz="2400" b="1" dirty="0" smtClean="0">
                <a:solidFill>
                  <a:srgbClr val="FF0000"/>
                </a:solidFill>
              </a:rPr>
              <a:t>Presented by</a:t>
            </a:r>
          </a:p>
          <a:p>
            <a:pPr algn="ctr"/>
            <a:endParaRPr lang="en-US" sz="2400" b="1" dirty="0" smtClean="0">
              <a:solidFill>
                <a:srgbClr val="C00000"/>
              </a:solidFill>
            </a:endParaRPr>
          </a:p>
          <a:p>
            <a:pPr algn="ctr"/>
            <a:r>
              <a:rPr lang="en-US" sz="2400" b="1" dirty="0" smtClean="0">
                <a:solidFill>
                  <a:srgbClr val="C00000"/>
                </a:solidFill>
              </a:rPr>
              <a:t>Mr. </a:t>
            </a:r>
            <a:r>
              <a:rPr lang="en-US" sz="2400" b="1" dirty="0" err="1" smtClean="0">
                <a:solidFill>
                  <a:srgbClr val="C00000"/>
                </a:solidFill>
              </a:rPr>
              <a:t>Yogesh</a:t>
            </a:r>
            <a:r>
              <a:rPr lang="en-US" sz="2400" b="1" dirty="0" smtClean="0">
                <a:solidFill>
                  <a:srgbClr val="C00000"/>
                </a:solidFill>
              </a:rPr>
              <a:t> A. </a:t>
            </a:r>
            <a:r>
              <a:rPr lang="en-US" sz="2400" b="1" dirty="0" err="1" smtClean="0">
                <a:solidFill>
                  <a:srgbClr val="C00000"/>
                </a:solidFill>
              </a:rPr>
              <a:t>Tayade</a:t>
            </a:r>
            <a:endParaRPr lang="en-US" sz="2400" b="1" dirty="0">
              <a:solidFill>
                <a:srgbClr val="C00000"/>
              </a:solidFill>
            </a:endParaRPr>
          </a:p>
        </p:txBody>
      </p:sp>
    </p:spTree>
    <p:extLst>
      <p:ext uri="{BB962C8B-B14F-4D97-AF65-F5344CB8AC3E}">
        <p14:creationId xmlns:p14="http://schemas.microsoft.com/office/powerpoint/2010/main" val="370492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Yogesh Tayade\AppData\Local\Microsoft\Windows\INetCache\Content.Word\New Microsoft PowerPoint Presentation.jpg">
            <a:extLst>
              <a:ext uri="{FF2B5EF4-FFF2-40B4-BE49-F238E27FC236}">
                <a16:creationId xmlns:a16="http://schemas.microsoft.com/office/drawing/2014/main" xmlns="" id="{8379D0F1-DB67-4561-B7D4-BD67BFE18461}"/>
              </a:ext>
            </a:extLst>
          </p:cNvPr>
          <p:cNvPicPr/>
          <p:nvPr/>
        </p:nvPicPr>
        <p:blipFill rotWithShape="1">
          <a:blip r:embed="rId2">
            <a:extLst>
              <a:ext uri="{28A0092B-C50C-407E-A947-70E740481C1C}">
                <a14:useLocalDpi xmlns:a14="http://schemas.microsoft.com/office/drawing/2010/main" val="0"/>
              </a:ext>
            </a:extLst>
          </a:blip>
          <a:srcRect l="8129" t="17809" r="8843" b="17368"/>
          <a:stretch/>
        </p:blipFill>
        <p:spPr bwMode="auto">
          <a:xfrm>
            <a:off x="1804376" y="638586"/>
            <a:ext cx="8535378" cy="5101028"/>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E096ADB-9542-4A47-AF58-6793B702F523}"/>
              </a:ext>
            </a:extLst>
          </p:cNvPr>
          <p:cNvSpPr txBox="1"/>
          <p:nvPr/>
        </p:nvSpPr>
        <p:spPr>
          <a:xfrm>
            <a:off x="4670473" y="138222"/>
            <a:ext cx="2585580" cy="584775"/>
          </a:xfrm>
          <a:prstGeom prst="rect">
            <a:avLst/>
          </a:prstGeom>
          <a:noFill/>
        </p:spPr>
        <p:txBody>
          <a:bodyPr wrap="none" rtlCol="0">
            <a:spAutoFit/>
          </a:bodyPr>
          <a:lstStyle/>
          <a:p>
            <a:r>
              <a:rPr lang="en-US" sz="3200" b="1" dirty="0">
                <a:solidFill>
                  <a:srgbClr val="00B050"/>
                </a:solidFill>
              </a:rPr>
              <a:t>Present  Work</a:t>
            </a:r>
          </a:p>
        </p:txBody>
      </p:sp>
      <p:sp>
        <p:nvSpPr>
          <p:cNvPr id="3" name="Rectangle 2">
            <a:extLst>
              <a:ext uri="{FF2B5EF4-FFF2-40B4-BE49-F238E27FC236}">
                <a16:creationId xmlns:a16="http://schemas.microsoft.com/office/drawing/2014/main" xmlns="" id="{4BB60B30-FB0F-4D86-BAF0-7E2BB682345C}"/>
              </a:ext>
            </a:extLst>
          </p:cNvPr>
          <p:cNvSpPr/>
          <p:nvPr/>
        </p:nvSpPr>
        <p:spPr>
          <a:xfrm>
            <a:off x="2594093" y="5739614"/>
            <a:ext cx="6955943" cy="369332"/>
          </a:xfrm>
          <a:prstGeom prst="rect">
            <a:avLst/>
          </a:prstGeom>
        </p:spPr>
        <p:txBody>
          <a:bodyPr wrap="none">
            <a:spAutoFit/>
          </a:bodyPr>
          <a:lstStyle/>
          <a:p>
            <a:pPr algn="ctr"/>
            <a:r>
              <a:rPr lang="en-US" b="1" dirty="0">
                <a:latin typeface="Cambria" panose="02040503050406030204" pitchFamily="18" charset="0"/>
                <a:ea typeface="Calibri" panose="020F0502020204030204" pitchFamily="34" charset="0"/>
                <a:cs typeface="Mangal"/>
              </a:rPr>
              <a:t>Scheme 7 </a:t>
            </a:r>
            <a:r>
              <a:rPr lang="en-US" dirty="0">
                <a:latin typeface="Cambria" panose="02040503050406030204" pitchFamily="18" charset="0"/>
                <a:ea typeface="Calibri" panose="020F0502020204030204" pitchFamily="34" charset="0"/>
                <a:cs typeface="Mangal"/>
              </a:rPr>
              <a:t>General scheme for the synthesis of  thioamide derivatives</a:t>
            </a:r>
            <a:endParaRPr lang="en-US" dirty="0"/>
          </a:p>
        </p:txBody>
      </p:sp>
    </p:spTree>
    <p:extLst>
      <p:ext uri="{BB962C8B-B14F-4D97-AF65-F5344CB8AC3E}">
        <p14:creationId xmlns:p14="http://schemas.microsoft.com/office/powerpoint/2010/main" val="376716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2AE66BE-F71E-4A0D-823E-B99B932A9D4D}"/>
              </a:ext>
            </a:extLst>
          </p:cNvPr>
          <p:cNvSpPr/>
          <p:nvPr/>
        </p:nvSpPr>
        <p:spPr>
          <a:xfrm>
            <a:off x="1685778" y="126609"/>
            <a:ext cx="8827477" cy="923330"/>
          </a:xfrm>
          <a:prstGeom prst="rect">
            <a:avLst/>
          </a:prstGeom>
        </p:spPr>
        <p:txBody>
          <a:bodyPr wrap="square">
            <a:spAutoFit/>
          </a:bodyPr>
          <a:lstStyle/>
          <a:p>
            <a:pPr algn="just">
              <a:lnSpc>
                <a:spcPct val="150000"/>
              </a:lnSpc>
              <a:spcAft>
                <a:spcPts val="800"/>
              </a:spcAft>
            </a:pPr>
            <a:r>
              <a:rPr lang="en-US" b="1" dirty="0">
                <a:latin typeface="Cambria" panose="02040503050406030204" pitchFamily="18" charset="0"/>
                <a:ea typeface="Calibri" panose="020F0502020204030204" pitchFamily="34" charset="0"/>
                <a:cs typeface="Mangal"/>
              </a:rPr>
              <a:t>Table 1</a:t>
            </a:r>
            <a:r>
              <a:rPr lang="en-US" dirty="0">
                <a:latin typeface="Cambria" panose="02040503050406030204" pitchFamily="18" charset="0"/>
                <a:ea typeface="Calibri" panose="020F0502020204030204" pitchFamily="34" charset="0"/>
                <a:cs typeface="Mangal"/>
              </a:rPr>
              <a:t> Study of the effect of temperature on reaction time and yields for the synthesis of morpholino(phenyl)methanethione </a:t>
            </a:r>
            <a:r>
              <a:rPr lang="en-US" i="1" baseline="30000" dirty="0">
                <a:latin typeface="Cambria" panose="02040503050406030204" pitchFamily="18" charset="0"/>
                <a:ea typeface="Calibri" panose="020F0502020204030204" pitchFamily="34" charset="0"/>
                <a:cs typeface="Mangal"/>
              </a:rPr>
              <a:t>a</a:t>
            </a:r>
            <a:endParaRPr lang="en-US" sz="1600" dirty="0">
              <a:latin typeface="Cambria" panose="02040503050406030204" pitchFamily="18" charset="0"/>
              <a:ea typeface="Calibri" panose="020F0502020204030204" pitchFamily="34" charset="0"/>
              <a:cs typeface="Mangal"/>
            </a:endParaRPr>
          </a:p>
        </p:txBody>
      </p:sp>
      <p:graphicFrame>
        <p:nvGraphicFramePr>
          <p:cNvPr id="3" name="Object 2">
            <a:extLst>
              <a:ext uri="{FF2B5EF4-FFF2-40B4-BE49-F238E27FC236}">
                <a16:creationId xmlns:a16="http://schemas.microsoft.com/office/drawing/2014/main" xmlns="" id="{ACC4ACB7-B38D-4040-A7DA-5A3CA8810447}"/>
              </a:ext>
            </a:extLst>
          </p:cNvPr>
          <p:cNvGraphicFramePr>
            <a:graphicFrameLocks noChangeAspect="1"/>
          </p:cNvGraphicFramePr>
          <p:nvPr>
            <p:extLst>
              <p:ext uri="{D42A27DB-BD31-4B8C-83A1-F6EECF244321}">
                <p14:modId xmlns:p14="http://schemas.microsoft.com/office/powerpoint/2010/main" val="561956387"/>
              </p:ext>
            </p:extLst>
          </p:nvPr>
        </p:nvGraphicFramePr>
        <p:xfrm>
          <a:off x="2526319" y="1161326"/>
          <a:ext cx="7005710" cy="1240204"/>
        </p:xfrm>
        <a:graphic>
          <a:graphicData uri="http://schemas.openxmlformats.org/presentationml/2006/ole">
            <mc:AlternateContent xmlns:mc="http://schemas.openxmlformats.org/markup-compatibility/2006">
              <mc:Choice xmlns:v="urn:schemas-microsoft-com:vml" Requires="v">
                <p:oleObj spid="_x0000_s5191" name="CS ChemDraw Drawing" r:id="rId3" imgW="3855310" imgH="682501" progId="ChemDraw.Document.6.0">
                  <p:embed/>
                </p:oleObj>
              </mc:Choice>
              <mc:Fallback>
                <p:oleObj name="CS ChemDraw Drawing" r:id="rId3" imgW="3855310" imgH="682501" progId="ChemDraw.Document.6.0">
                  <p:embed/>
                  <p:pic>
                    <p:nvPicPr>
                      <p:cNvPr id="3" name="Object 2">
                        <a:extLst>
                          <a:ext uri="{FF2B5EF4-FFF2-40B4-BE49-F238E27FC236}">
                            <a16:creationId xmlns:a16="http://schemas.microsoft.com/office/drawing/2014/main" xmlns="" id="{ACC4ACB7-B38D-4040-A7DA-5A3CA8810447}"/>
                          </a:ext>
                        </a:extLst>
                      </p:cNvPr>
                      <p:cNvPicPr/>
                      <p:nvPr/>
                    </p:nvPicPr>
                    <p:blipFill>
                      <a:blip r:embed="rId4"/>
                      <a:stretch>
                        <a:fillRect/>
                      </a:stretch>
                    </p:blipFill>
                    <p:spPr>
                      <a:xfrm>
                        <a:off x="2526319" y="1161326"/>
                        <a:ext cx="7005710" cy="1240204"/>
                      </a:xfrm>
                      <a:prstGeom prst="rect">
                        <a:avLst/>
                      </a:prstGeom>
                      <a:solidFill>
                        <a:schemeClr val="bg1"/>
                      </a:solidFill>
                      <a:ln>
                        <a:solidFill>
                          <a:schemeClr val="bg1"/>
                        </a:solidFill>
                      </a:ln>
                    </p:spPr>
                  </p:pic>
                </p:oleObj>
              </mc:Fallback>
            </mc:AlternateContent>
          </a:graphicData>
        </a:graphic>
      </p:graphicFrame>
      <p:graphicFrame>
        <p:nvGraphicFramePr>
          <p:cNvPr id="4" name="Table 3">
            <a:extLst>
              <a:ext uri="{FF2B5EF4-FFF2-40B4-BE49-F238E27FC236}">
                <a16:creationId xmlns:a16="http://schemas.microsoft.com/office/drawing/2014/main" xmlns="" id="{8AC35DE6-FDCA-421C-880A-8AA173C35A11}"/>
              </a:ext>
            </a:extLst>
          </p:cNvPr>
          <p:cNvGraphicFramePr>
            <a:graphicFrameLocks noGrp="1"/>
          </p:cNvGraphicFramePr>
          <p:nvPr>
            <p:extLst>
              <p:ext uri="{D42A27DB-BD31-4B8C-83A1-F6EECF244321}">
                <p14:modId xmlns:p14="http://schemas.microsoft.com/office/powerpoint/2010/main" val="83709601"/>
              </p:ext>
            </p:extLst>
          </p:nvPr>
        </p:nvGraphicFramePr>
        <p:xfrm>
          <a:off x="2526319" y="2661855"/>
          <a:ext cx="7005710" cy="3066426"/>
        </p:xfrm>
        <a:graphic>
          <a:graphicData uri="http://schemas.openxmlformats.org/drawingml/2006/table">
            <a:tbl>
              <a:tblPr firstRow="1" firstCol="1" bandRow="1">
                <a:tableStyleId>{616DA210-FB5B-4158-B5E0-FEB733F419BA}</a:tableStyleId>
              </a:tblPr>
              <a:tblGrid>
                <a:gridCol w="1382492">
                  <a:extLst>
                    <a:ext uri="{9D8B030D-6E8A-4147-A177-3AD203B41FA5}">
                      <a16:colId xmlns:a16="http://schemas.microsoft.com/office/drawing/2014/main" xmlns="" val="2722515456"/>
                    </a:ext>
                  </a:extLst>
                </a:gridCol>
                <a:gridCol w="1951706">
                  <a:extLst>
                    <a:ext uri="{9D8B030D-6E8A-4147-A177-3AD203B41FA5}">
                      <a16:colId xmlns:a16="http://schemas.microsoft.com/office/drawing/2014/main" xmlns="" val="3012157980"/>
                    </a:ext>
                  </a:extLst>
                </a:gridCol>
                <a:gridCol w="1911165">
                  <a:extLst>
                    <a:ext uri="{9D8B030D-6E8A-4147-A177-3AD203B41FA5}">
                      <a16:colId xmlns:a16="http://schemas.microsoft.com/office/drawing/2014/main" xmlns="" val="1724705493"/>
                    </a:ext>
                  </a:extLst>
                </a:gridCol>
                <a:gridCol w="1760347">
                  <a:extLst>
                    <a:ext uri="{9D8B030D-6E8A-4147-A177-3AD203B41FA5}">
                      <a16:colId xmlns:a16="http://schemas.microsoft.com/office/drawing/2014/main" xmlns="" val="3993650293"/>
                    </a:ext>
                  </a:extLst>
                </a:gridCol>
              </a:tblGrid>
              <a:tr h="319114">
                <a:tc>
                  <a:txBody>
                    <a:bodyPr/>
                    <a:lstStyle/>
                    <a:p>
                      <a:pPr marL="0" marR="0" algn="ctr">
                        <a:lnSpc>
                          <a:spcPct val="150000"/>
                        </a:lnSpc>
                        <a:spcBef>
                          <a:spcPts val="0"/>
                        </a:spcBef>
                        <a:spcAft>
                          <a:spcPts val="800"/>
                        </a:spcAft>
                      </a:pPr>
                      <a:r>
                        <a:rPr lang="en-US" sz="1500">
                          <a:effectLst/>
                          <a:latin typeface="Cambria" panose="02040503050406030204" pitchFamily="18" charset="0"/>
                        </a:rPr>
                        <a:t>Entry</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Temp (</a:t>
                      </a:r>
                      <a:r>
                        <a:rPr lang="en-US" sz="1500" baseline="30000">
                          <a:effectLst/>
                          <a:latin typeface="Cambria" panose="02040503050406030204" pitchFamily="18" charset="0"/>
                        </a:rPr>
                        <a:t>o</a:t>
                      </a:r>
                      <a:r>
                        <a:rPr lang="en-US" sz="1500">
                          <a:effectLst/>
                          <a:latin typeface="Cambria" panose="02040503050406030204" pitchFamily="18" charset="0"/>
                        </a:rPr>
                        <a:t>C)</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Time (hr/min)</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Yield</a:t>
                      </a:r>
                      <a:r>
                        <a:rPr lang="en-US" sz="1500" baseline="30000">
                          <a:effectLst/>
                          <a:latin typeface="Cambria" panose="02040503050406030204" pitchFamily="18" charset="0"/>
                        </a:rPr>
                        <a:t>b</a:t>
                      </a:r>
                      <a:r>
                        <a:rPr lang="en-US" sz="1500">
                          <a:effectLst/>
                          <a:latin typeface="Cambria" panose="02040503050406030204" pitchFamily="18" charset="0"/>
                        </a:rPr>
                        <a:t> (%)</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4075227675"/>
                  </a:ext>
                </a:extLst>
              </a:tr>
              <a:tr h="316728">
                <a:tc>
                  <a:txBody>
                    <a:bodyPr/>
                    <a:lstStyle/>
                    <a:p>
                      <a:pPr marL="0" marR="0" algn="ctr">
                        <a:lnSpc>
                          <a:spcPct val="150000"/>
                        </a:lnSpc>
                        <a:spcBef>
                          <a:spcPts val="0"/>
                        </a:spcBef>
                        <a:spcAft>
                          <a:spcPts val="800"/>
                        </a:spcAft>
                      </a:pPr>
                      <a:r>
                        <a:rPr lang="en-US" sz="1500" b="0" dirty="0">
                          <a:effectLst/>
                          <a:latin typeface="Cambria" panose="02040503050406030204" pitchFamily="18" charset="0"/>
                        </a:rPr>
                        <a:t>1</a:t>
                      </a:r>
                      <a:endParaRPr lang="en-US" sz="1500" b="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RT</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12 hr</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trace</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982371852"/>
                  </a:ext>
                </a:extLst>
              </a:tr>
              <a:tr h="316728">
                <a:tc>
                  <a:txBody>
                    <a:bodyPr/>
                    <a:lstStyle/>
                    <a:p>
                      <a:pPr marL="0" marR="0" algn="ctr">
                        <a:lnSpc>
                          <a:spcPct val="150000"/>
                        </a:lnSpc>
                        <a:spcBef>
                          <a:spcPts val="0"/>
                        </a:spcBef>
                        <a:spcAft>
                          <a:spcPts val="800"/>
                        </a:spcAft>
                      </a:pPr>
                      <a:r>
                        <a:rPr lang="en-US" sz="1500" b="0" dirty="0">
                          <a:effectLst/>
                          <a:latin typeface="Cambria" panose="02040503050406030204" pitchFamily="18" charset="0"/>
                        </a:rPr>
                        <a:t>2</a:t>
                      </a:r>
                      <a:endParaRPr lang="en-US" sz="1500" b="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40</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12 hr</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effectLst/>
                          <a:latin typeface="Cambria" panose="02040503050406030204" pitchFamily="18" charset="0"/>
                        </a:rPr>
                        <a:t>20</a:t>
                      </a:r>
                      <a:endParaRPr lang="en-US" sz="150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811639532"/>
                  </a:ext>
                </a:extLst>
              </a:tr>
              <a:tr h="316728">
                <a:tc>
                  <a:txBody>
                    <a:bodyPr/>
                    <a:lstStyle/>
                    <a:p>
                      <a:pPr marL="0" marR="0" algn="ctr">
                        <a:lnSpc>
                          <a:spcPct val="150000"/>
                        </a:lnSpc>
                        <a:spcBef>
                          <a:spcPts val="0"/>
                        </a:spcBef>
                        <a:spcAft>
                          <a:spcPts val="800"/>
                        </a:spcAft>
                      </a:pPr>
                      <a:r>
                        <a:rPr lang="en-US" sz="1500" b="0" dirty="0">
                          <a:effectLst/>
                          <a:latin typeface="Cambria" panose="02040503050406030204" pitchFamily="18" charset="0"/>
                        </a:rPr>
                        <a:t>3</a:t>
                      </a:r>
                      <a:endParaRPr lang="en-US" sz="1500" b="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60</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12 hr</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40</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2850595734"/>
                  </a:ext>
                </a:extLst>
              </a:tr>
              <a:tr h="316728">
                <a:tc>
                  <a:txBody>
                    <a:bodyPr/>
                    <a:lstStyle/>
                    <a:p>
                      <a:pPr marL="0" marR="0" algn="ctr">
                        <a:lnSpc>
                          <a:spcPct val="150000"/>
                        </a:lnSpc>
                        <a:spcBef>
                          <a:spcPts val="0"/>
                        </a:spcBef>
                        <a:spcAft>
                          <a:spcPts val="800"/>
                        </a:spcAft>
                      </a:pPr>
                      <a:r>
                        <a:rPr lang="en-US" sz="1500" b="0" dirty="0">
                          <a:effectLst/>
                          <a:latin typeface="Cambria" panose="02040503050406030204" pitchFamily="18" charset="0"/>
                        </a:rPr>
                        <a:t>4</a:t>
                      </a:r>
                      <a:endParaRPr lang="en-US" sz="1500" b="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80</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03 hr</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effectLst/>
                          <a:latin typeface="Cambria" panose="02040503050406030204" pitchFamily="18" charset="0"/>
                        </a:rPr>
                        <a:t>80</a:t>
                      </a:r>
                      <a:endParaRPr lang="en-US" sz="150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3875319548"/>
                  </a:ext>
                </a:extLst>
              </a:tr>
              <a:tr h="313903">
                <a:tc>
                  <a:txBody>
                    <a:bodyPr/>
                    <a:lstStyle/>
                    <a:p>
                      <a:pPr marL="0" marR="0" algn="ctr">
                        <a:lnSpc>
                          <a:spcPct val="150000"/>
                        </a:lnSpc>
                        <a:spcBef>
                          <a:spcPts val="0"/>
                        </a:spcBef>
                        <a:spcAft>
                          <a:spcPts val="800"/>
                        </a:spcAft>
                      </a:pPr>
                      <a:r>
                        <a:rPr lang="en-US" sz="1500" b="0" dirty="0">
                          <a:solidFill>
                            <a:srgbClr val="00B050"/>
                          </a:solidFill>
                          <a:effectLst/>
                          <a:latin typeface="Cambria" panose="02040503050406030204" pitchFamily="18" charset="0"/>
                        </a:rPr>
                        <a:t>5</a:t>
                      </a:r>
                      <a:endParaRPr lang="en-US" sz="1500" b="0" dirty="0">
                        <a:solidFill>
                          <a:srgbClr val="00B050"/>
                        </a:solidFill>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solidFill>
                            <a:srgbClr val="00B050"/>
                          </a:solidFill>
                          <a:effectLst/>
                          <a:latin typeface="Cambria" panose="02040503050406030204" pitchFamily="18" charset="0"/>
                        </a:rPr>
                        <a:t>100</a:t>
                      </a:r>
                      <a:endParaRPr lang="en-US" sz="1500" dirty="0">
                        <a:solidFill>
                          <a:srgbClr val="00B050"/>
                        </a:solidFill>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solidFill>
                            <a:srgbClr val="00B050"/>
                          </a:solidFill>
                          <a:effectLst/>
                          <a:latin typeface="Cambria" panose="02040503050406030204" pitchFamily="18" charset="0"/>
                        </a:rPr>
                        <a:t>30 min</a:t>
                      </a:r>
                      <a:endParaRPr lang="en-US" sz="1500" dirty="0">
                        <a:solidFill>
                          <a:srgbClr val="00B050"/>
                        </a:solidFill>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solidFill>
                            <a:srgbClr val="00B050"/>
                          </a:solidFill>
                          <a:effectLst/>
                          <a:latin typeface="Cambria" panose="02040503050406030204" pitchFamily="18" charset="0"/>
                        </a:rPr>
                        <a:t>92</a:t>
                      </a:r>
                      <a:endParaRPr lang="en-US" sz="1500" dirty="0">
                        <a:solidFill>
                          <a:srgbClr val="00B050"/>
                        </a:solidFill>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2947455079"/>
                  </a:ext>
                </a:extLst>
              </a:tr>
              <a:tr h="1009026">
                <a:tc gridSpan="4">
                  <a:txBody>
                    <a:bodyPr/>
                    <a:lstStyle/>
                    <a:p>
                      <a:pPr marL="0" marR="0" algn="just">
                        <a:lnSpc>
                          <a:spcPct val="150000"/>
                        </a:lnSpc>
                        <a:spcBef>
                          <a:spcPts val="0"/>
                        </a:spcBef>
                        <a:spcAft>
                          <a:spcPts val="800"/>
                        </a:spcAft>
                      </a:pPr>
                      <a:r>
                        <a:rPr lang="en-US" sz="1500" baseline="30000" dirty="0">
                          <a:effectLst/>
                          <a:latin typeface="Cambria" panose="02040503050406030204" pitchFamily="18" charset="0"/>
                        </a:rPr>
                        <a:t>a</a:t>
                      </a:r>
                      <a:r>
                        <a:rPr lang="en-US" sz="1500" dirty="0">
                          <a:effectLst/>
                          <a:latin typeface="Cambria" panose="02040503050406030204" pitchFamily="18" charset="0"/>
                        </a:rPr>
                        <a:t> Reaction conditions: benzaldehyde (2 mmol), morpholine (2 mmol), sulfur powder (4 mmol), β-CD (20 mol %) and water (10 mL). </a:t>
                      </a:r>
                      <a:r>
                        <a:rPr lang="en-US" sz="1500" baseline="30000" dirty="0">
                          <a:effectLst/>
                          <a:latin typeface="Cambria" panose="02040503050406030204" pitchFamily="18" charset="0"/>
                        </a:rPr>
                        <a:t>b </a:t>
                      </a:r>
                      <a:r>
                        <a:rPr lang="en-US" sz="1500" dirty="0">
                          <a:effectLst/>
                          <a:latin typeface="Cambria" panose="02040503050406030204" pitchFamily="18" charset="0"/>
                        </a:rPr>
                        <a:t>Isolated yield.</a:t>
                      </a: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55083433"/>
                  </a:ext>
                </a:extLst>
              </a:tr>
            </a:tbl>
          </a:graphicData>
        </a:graphic>
      </p:graphicFrame>
    </p:spTree>
    <p:extLst>
      <p:ext uri="{BB962C8B-B14F-4D97-AF65-F5344CB8AC3E}">
        <p14:creationId xmlns:p14="http://schemas.microsoft.com/office/powerpoint/2010/main" val="168182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FAB55F-3231-4395-B7D6-3E91D22DA579}"/>
              </a:ext>
            </a:extLst>
          </p:cNvPr>
          <p:cNvSpPr/>
          <p:nvPr/>
        </p:nvSpPr>
        <p:spPr>
          <a:xfrm>
            <a:off x="1727979" y="56272"/>
            <a:ext cx="8658665" cy="923330"/>
          </a:xfrm>
          <a:prstGeom prst="rect">
            <a:avLst/>
          </a:prstGeom>
        </p:spPr>
        <p:txBody>
          <a:bodyPr wrap="square">
            <a:spAutoFit/>
          </a:bodyPr>
          <a:lstStyle/>
          <a:p>
            <a:pPr algn="just">
              <a:lnSpc>
                <a:spcPct val="150000"/>
              </a:lnSpc>
              <a:spcAft>
                <a:spcPts val="800"/>
              </a:spcAft>
            </a:pPr>
            <a:r>
              <a:rPr lang="en-US" b="1" dirty="0">
                <a:latin typeface="Cambria" panose="02040503050406030204" pitchFamily="18" charset="0"/>
                <a:ea typeface="Calibri" panose="020F0502020204030204" pitchFamily="34" charset="0"/>
                <a:cs typeface="Mangal"/>
              </a:rPr>
              <a:t>Table 2</a:t>
            </a:r>
            <a:r>
              <a:rPr lang="en-US" dirty="0">
                <a:latin typeface="Cambria" panose="02040503050406030204" pitchFamily="18" charset="0"/>
                <a:ea typeface="Calibri" panose="020F0502020204030204" pitchFamily="34" charset="0"/>
                <a:cs typeface="Mangal"/>
              </a:rPr>
              <a:t> Optimization of reaction using different amounts of catalyst for the synthesis of morpholino(phenyl)methanethione</a:t>
            </a:r>
            <a:r>
              <a:rPr lang="en-US" sz="1600" dirty="0">
                <a:latin typeface="Cambria" panose="02040503050406030204" pitchFamily="18" charset="0"/>
                <a:ea typeface="Calibri" panose="020F0502020204030204" pitchFamily="34" charset="0"/>
                <a:cs typeface="Mangal"/>
              </a:rPr>
              <a:t> </a:t>
            </a:r>
            <a:r>
              <a:rPr lang="en-US" dirty="0">
                <a:latin typeface="Cambria" panose="02040503050406030204" pitchFamily="18" charset="0"/>
                <a:ea typeface="Calibri" panose="020F0502020204030204" pitchFamily="34" charset="0"/>
                <a:cs typeface="Mangal"/>
              </a:rPr>
              <a:t>at 100 </a:t>
            </a:r>
            <a:r>
              <a:rPr lang="en-US" baseline="30000" dirty="0">
                <a:latin typeface="Cambria" panose="02040503050406030204" pitchFamily="18" charset="0"/>
                <a:ea typeface="Calibri" panose="020F0502020204030204" pitchFamily="34" charset="0"/>
                <a:cs typeface="Mangal"/>
              </a:rPr>
              <a:t>o</a:t>
            </a:r>
            <a:r>
              <a:rPr lang="en-US" dirty="0">
                <a:latin typeface="Cambria" panose="02040503050406030204" pitchFamily="18" charset="0"/>
                <a:ea typeface="Calibri" panose="020F0502020204030204" pitchFamily="34" charset="0"/>
                <a:cs typeface="Mangal"/>
              </a:rPr>
              <a:t>C in water</a:t>
            </a:r>
            <a:r>
              <a:rPr lang="en-US" i="1" baseline="30000" dirty="0">
                <a:latin typeface="Cambria" panose="02040503050406030204" pitchFamily="18" charset="0"/>
                <a:ea typeface="Calibri" panose="020F0502020204030204" pitchFamily="34" charset="0"/>
                <a:cs typeface="Mangal"/>
              </a:rPr>
              <a:t>a</a:t>
            </a:r>
            <a:endParaRPr lang="en-US" sz="1600" dirty="0">
              <a:latin typeface="Cambria" panose="02040503050406030204" pitchFamily="18" charset="0"/>
              <a:ea typeface="Calibri" panose="020F0502020204030204" pitchFamily="34" charset="0"/>
              <a:cs typeface="Mangal"/>
            </a:endParaRPr>
          </a:p>
        </p:txBody>
      </p:sp>
      <p:graphicFrame>
        <p:nvGraphicFramePr>
          <p:cNvPr id="3" name="Table 2">
            <a:extLst>
              <a:ext uri="{FF2B5EF4-FFF2-40B4-BE49-F238E27FC236}">
                <a16:creationId xmlns:a16="http://schemas.microsoft.com/office/drawing/2014/main" xmlns="" id="{ED21FFA4-4B16-49D7-87DC-73E1FFE2B216}"/>
              </a:ext>
            </a:extLst>
          </p:cNvPr>
          <p:cNvGraphicFramePr>
            <a:graphicFrameLocks noGrp="1"/>
          </p:cNvGraphicFramePr>
          <p:nvPr>
            <p:extLst>
              <p:ext uri="{D42A27DB-BD31-4B8C-83A1-F6EECF244321}">
                <p14:modId xmlns:p14="http://schemas.microsoft.com/office/powerpoint/2010/main" val="4219869714"/>
              </p:ext>
            </p:extLst>
          </p:nvPr>
        </p:nvGraphicFramePr>
        <p:xfrm>
          <a:off x="2160559" y="1050164"/>
          <a:ext cx="7793503" cy="3831322"/>
        </p:xfrm>
        <a:graphic>
          <a:graphicData uri="http://schemas.openxmlformats.org/drawingml/2006/table">
            <a:tbl>
              <a:tblPr firstRow="1" firstCol="1" bandRow="1">
                <a:tableStyleId>{616DA210-FB5B-4158-B5E0-FEB733F419BA}</a:tableStyleId>
              </a:tblPr>
              <a:tblGrid>
                <a:gridCol w="919055">
                  <a:extLst>
                    <a:ext uri="{9D8B030D-6E8A-4147-A177-3AD203B41FA5}">
                      <a16:colId xmlns:a16="http://schemas.microsoft.com/office/drawing/2014/main" xmlns="" val="3044502778"/>
                    </a:ext>
                  </a:extLst>
                </a:gridCol>
                <a:gridCol w="2687121">
                  <a:extLst>
                    <a:ext uri="{9D8B030D-6E8A-4147-A177-3AD203B41FA5}">
                      <a16:colId xmlns:a16="http://schemas.microsoft.com/office/drawing/2014/main" xmlns="" val="3874035044"/>
                    </a:ext>
                  </a:extLst>
                </a:gridCol>
                <a:gridCol w="1521976">
                  <a:extLst>
                    <a:ext uri="{9D8B030D-6E8A-4147-A177-3AD203B41FA5}">
                      <a16:colId xmlns:a16="http://schemas.microsoft.com/office/drawing/2014/main" xmlns="" val="4166850119"/>
                    </a:ext>
                  </a:extLst>
                </a:gridCol>
                <a:gridCol w="2665351">
                  <a:extLst>
                    <a:ext uri="{9D8B030D-6E8A-4147-A177-3AD203B41FA5}">
                      <a16:colId xmlns:a16="http://schemas.microsoft.com/office/drawing/2014/main" xmlns="" val="1692239370"/>
                    </a:ext>
                  </a:extLst>
                </a:gridCol>
              </a:tblGrid>
              <a:tr h="691371">
                <a:tc>
                  <a:txBody>
                    <a:bodyPr/>
                    <a:lstStyle/>
                    <a:p>
                      <a:pPr marL="0" marR="0" algn="ctr">
                        <a:lnSpc>
                          <a:spcPct val="150000"/>
                        </a:lnSpc>
                        <a:spcBef>
                          <a:spcPts val="0"/>
                        </a:spcBef>
                        <a:spcAft>
                          <a:spcPts val="800"/>
                        </a:spcAft>
                      </a:pPr>
                      <a:r>
                        <a:rPr lang="en-US" sz="1500" dirty="0">
                          <a:effectLst/>
                          <a:latin typeface="Cambria" panose="02040503050406030204" pitchFamily="18" charset="0"/>
                        </a:rPr>
                        <a:t>Entry</a:t>
                      </a:r>
                      <a:endParaRPr lang="en-US" sz="150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effectLst/>
                          <a:latin typeface="Cambria" panose="02040503050406030204" pitchFamily="18" charset="0"/>
                        </a:rPr>
                        <a:t>Catalyst</a:t>
                      </a:r>
                      <a:endParaRPr lang="en-US" sz="150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Time (min)</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effectLst/>
                          <a:latin typeface="Cambria" panose="02040503050406030204" pitchFamily="18" charset="0"/>
                        </a:rPr>
                        <a:t>Yield</a:t>
                      </a:r>
                      <a:r>
                        <a:rPr lang="en-US" sz="1500" baseline="30000" dirty="0">
                          <a:effectLst/>
                          <a:latin typeface="Cambria" panose="02040503050406030204" pitchFamily="18" charset="0"/>
                        </a:rPr>
                        <a:t>b </a:t>
                      </a:r>
                      <a:r>
                        <a:rPr lang="en-US" sz="1500" dirty="0">
                          <a:effectLst/>
                          <a:latin typeface="Cambria" panose="02040503050406030204" pitchFamily="18" charset="0"/>
                        </a:rPr>
                        <a:t>(%)</a:t>
                      </a:r>
                      <a:endParaRPr lang="en-US" sz="150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3760215854"/>
                  </a:ext>
                </a:extLst>
              </a:tr>
              <a:tr h="346690">
                <a:tc>
                  <a:txBody>
                    <a:bodyPr/>
                    <a:lstStyle/>
                    <a:p>
                      <a:pPr marL="0" marR="0" algn="ctr">
                        <a:lnSpc>
                          <a:spcPct val="150000"/>
                        </a:lnSpc>
                        <a:spcBef>
                          <a:spcPts val="0"/>
                        </a:spcBef>
                        <a:spcAft>
                          <a:spcPts val="800"/>
                        </a:spcAft>
                      </a:pPr>
                      <a:r>
                        <a:rPr lang="en-US" sz="1500" b="0" dirty="0">
                          <a:effectLst/>
                          <a:latin typeface="Cambria" panose="02040503050406030204" pitchFamily="18" charset="0"/>
                        </a:rPr>
                        <a:t>1</a:t>
                      </a:r>
                      <a:endParaRPr lang="en-US" sz="1500" b="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effectLst/>
                          <a:latin typeface="Cambria" panose="02040503050406030204" pitchFamily="18" charset="0"/>
                        </a:rPr>
                        <a:t>--</a:t>
                      </a:r>
                      <a:endParaRPr lang="en-US" sz="150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180 min</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60</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4203516074"/>
                  </a:ext>
                </a:extLst>
              </a:tr>
              <a:tr h="346690">
                <a:tc>
                  <a:txBody>
                    <a:bodyPr/>
                    <a:lstStyle/>
                    <a:p>
                      <a:pPr marL="0" marR="0" algn="ctr">
                        <a:lnSpc>
                          <a:spcPct val="150000"/>
                        </a:lnSpc>
                        <a:spcBef>
                          <a:spcPts val="0"/>
                        </a:spcBef>
                        <a:spcAft>
                          <a:spcPts val="800"/>
                        </a:spcAft>
                      </a:pPr>
                      <a:r>
                        <a:rPr lang="en-US" sz="1500" b="0" dirty="0">
                          <a:effectLst/>
                          <a:latin typeface="Cambria" panose="02040503050406030204" pitchFamily="18" charset="0"/>
                        </a:rPr>
                        <a:t>2</a:t>
                      </a:r>
                      <a:endParaRPr lang="en-US" sz="1500" b="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β-CD (5 mol %)</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120 min</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80</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3196591077"/>
                  </a:ext>
                </a:extLst>
              </a:tr>
              <a:tr h="346690">
                <a:tc>
                  <a:txBody>
                    <a:bodyPr/>
                    <a:lstStyle/>
                    <a:p>
                      <a:pPr marL="0" marR="0" algn="ctr">
                        <a:lnSpc>
                          <a:spcPct val="150000"/>
                        </a:lnSpc>
                        <a:spcBef>
                          <a:spcPts val="0"/>
                        </a:spcBef>
                        <a:spcAft>
                          <a:spcPts val="800"/>
                        </a:spcAft>
                      </a:pPr>
                      <a:r>
                        <a:rPr lang="en-US" sz="1500" b="0" dirty="0">
                          <a:effectLst/>
                          <a:latin typeface="Cambria" panose="02040503050406030204" pitchFamily="18" charset="0"/>
                        </a:rPr>
                        <a:t>3</a:t>
                      </a:r>
                      <a:endParaRPr lang="en-US" sz="1500" b="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β-CD (10 mol %)</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60 min</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84</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1576590043"/>
                  </a:ext>
                </a:extLst>
              </a:tr>
              <a:tr h="346690">
                <a:tc>
                  <a:txBody>
                    <a:bodyPr/>
                    <a:lstStyle/>
                    <a:p>
                      <a:pPr marL="0" marR="0" algn="ctr">
                        <a:lnSpc>
                          <a:spcPct val="150000"/>
                        </a:lnSpc>
                        <a:spcBef>
                          <a:spcPts val="0"/>
                        </a:spcBef>
                        <a:spcAft>
                          <a:spcPts val="800"/>
                        </a:spcAft>
                      </a:pPr>
                      <a:r>
                        <a:rPr lang="en-US" sz="1500" b="0" dirty="0">
                          <a:effectLst/>
                          <a:latin typeface="Cambria" panose="02040503050406030204" pitchFamily="18" charset="0"/>
                        </a:rPr>
                        <a:t>4</a:t>
                      </a:r>
                      <a:endParaRPr lang="en-US" sz="1500" b="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β-CD (15 mol %)</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60 min</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88</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706740186"/>
                  </a:ext>
                </a:extLst>
              </a:tr>
              <a:tr h="346690">
                <a:tc>
                  <a:txBody>
                    <a:bodyPr/>
                    <a:lstStyle/>
                    <a:p>
                      <a:pPr marL="0" marR="0" algn="ctr">
                        <a:lnSpc>
                          <a:spcPct val="150000"/>
                        </a:lnSpc>
                        <a:spcBef>
                          <a:spcPts val="0"/>
                        </a:spcBef>
                        <a:spcAft>
                          <a:spcPts val="800"/>
                        </a:spcAft>
                      </a:pPr>
                      <a:r>
                        <a:rPr lang="en-US" sz="1500" b="0" dirty="0">
                          <a:solidFill>
                            <a:srgbClr val="00B050"/>
                          </a:solidFill>
                          <a:effectLst/>
                          <a:latin typeface="Cambria" panose="02040503050406030204" pitchFamily="18" charset="0"/>
                        </a:rPr>
                        <a:t>5</a:t>
                      </a:r>
                      <a:endParaRPr lang="en-US" sz="1500" b="0" dirty="0">
                        <a:solidFill>
                          <a:srgbClr val="00B050"/>
                        </a:solidFill>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solidFill>
                            <a:srgbClr val="00B050"/>
                          </a:solidFill>
                          <a:effectLst/>
                          <a:latin typeface="Cambria" panose="02040503050406030204" pitchFamily="18" charset="0"/>
                        </a:rPr>
                        <a:t>β-CD (20 mol %)</a:t>
                      </a:r>
                      <a:endParaRPr lang="en-US" sz="1500" dirty="0">
                        <a:solidFill>
                          <a:srgbClr val="00B050"/>
                        </a:solidFill>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solidFill>
                            <a:srgbClr val="00B050"/>
                          </a:solidFill>
                          <a:effectLst/>
                          <a:latin typeface="Cambria" panose="02040503050406030204" pitchFamily="18" charset="0"/>
                        </a:rPr>
                        <a:t>30 min</a:t>
                      </a:r>
                      <a:endParaRPr lang="en-US" sz="1500" dirty="0">
                        <a:solidFill>
                          <a:srgbClr val="00B050"/>
                        </a:solidFill>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dirty="0">
                          <a:solidFill>
                            <a:srgbClr val="00B050"/>
                          </a:solidFill>
                          <a:effectLst/>
                          <a:latin typeface="Cambria" panose="02040503050406030204" pitchFamily="18" charset="0"/>
                        </a:rPr>
                        <a:t>92</a:t>
                      </a:r>
                      <a:endParaRPr lang="en-US" sz="1500" dirty="0">
                        <a:solidFill>
                          <a:srgbClr val="00B050"/>
                        </a:solidFill>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3156449978"/>
                  </a:ext>
                </a:extLst>
              </a:tr>
              <a:tr h="346690">
                <a:tc>
                  <a:txBody>
                    <a:bodyPr/>
                    <a:lstStyle/>
                    <a:p>
                      <a:pPr marL="0" marR="0" algn="ctr">
                        <a:lnSpc>
                          <a:spcPct val="150000"/>
                        </a:lnSpc>
                        <a:spcBef>
                          <a:spcPts val="0"/>
                        </a:spcBef>
                        <a:spcAft>
                          <a:spcPts val="800"/>
                        </a:spcAft>
                      </a:pPr>
                      <a:r>
                        <a:rPr lang="en-US" sz="1500" b="0" dirty="0">
                          <a:effectLst/>
                          <a:latin typeface="Cambria" panose="02040503050406030204" pitchFamily="18" charset="0"/>
                        </a:rPr>
                        <a:t>6</a:t>
                      </a:r>
                      <a:endParaRPr lang="en-US" sz="1500" b="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β-CD (25 mol %)</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30 min</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a:txBody>
                    <a:bodyPr/>
                    <a:lstStyle/>
                    <a:p>
                      <a:pPr marL="0" marR="0" algn="ctr">
                        <a:lnSpc>
                          <a:spcPct val="150000"/>
                        </a:lnSpc>
                        <a:spcBef>
                          <a:spcPts val="0"/>
                        </a:spcBef>
                        <a:spcAft>
                          <a:spcPts val="800"/>
                        </a:spcAft>
                      </a:pPr>
                      <a:r>
                        <a:rPr lang="en-US" sz="1500">
                          <a:effectLst/>
                          <a:latin typeface="Cambria" panose="02040503050406030204" pitchFamily="18" charset="0"/>
                        </a:rPr>
                        <a:t>92</a:t>
                      </a:r>
                      <a:endParaRPr lang="en-US" sz="150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extLst>
                  <a:ext uri="{0D108BD9-81ED-4DB2-BD59-A6C34878D82A}">
                    <a16:rowId xmlns:a16="http://schemas.microsoft.com/office/drawing/2014/main" xmlns="" val="480467197"/>
                  </a:ext>
                </a:extLst>
              </a:tr>
              <a:tr h="1059811">
                <a:tc gridSpan="4">
                  <a:txBody>
                    <a:bodyPr/>
                    <a:lstStyle/>
                    <a:p>
                      <a:pPr marL="0" marR="0" algn="just">
                        <a:lnSpc>
                          <a:spcPct val="150000"/>
                        </a:lnSpc>
                        <a:spcBef>
                          <a:spcPts val="0"/>
                        </a:spcBef>
                        <a:spcAft>
                          <a:spcPts val="800"/>
                        </a:spcAft>
                      </a:pPr>
                      <a:r>
                        <a:rPr lang="en-US" sz="1500" baseline="30000" dirty="0">
                          <a:effectLst/>
                          <a:latin typeface="Cambria" panose="02040503050406030204" pitchFamily="18" charset="0"/>
                        </a:rPr>
                        <a:t>a </a:t>
                      </a:r>
                      <a:r>
                        <a:rPr lang="en-US" sz="1500" dirty="0">
                          <a:effectLst/>
                          <a:latin typeface="Cambria" panose="02040503050406030204" pitchFamily="18" charset="0"/>
                        </a:rPr>
                        <a:t>Reaction conditions: benzaldehyde (2 mmol), morpholine (2 mmol), Sulfur powder (4 mmol), catalyst (20 mol %), H</a:t>
                      </a:r>
                      <a:r>
                        <a:rPr lang="en-US" sz="1500" baseline="-25000" dirty="0">
                          <a:effectLst/>
                          <a:latin typeface="Cambria" panose="02040503050406030204" pitchFamily="18" charset="0"/>
                        </a:rPr>
                        <a:t>2</a:t>
                      </a:r>
                      <a:r>
                        <a:rPr lang="en-US" sz="1500" dirty="0">
                          <a:effectLst/>
                          <a:latin typeface="Cambria" panose="02040503050406030204" pitchFamily="18" charset="0"/>
                        </a:rPr>
                        <a:t>O (10 mL) at 100 </a:t>
                      </a:r>
                      <a:r>
                        <a:rPr lang="en-US" sz="1500" baseline="30000" dirty="0">
                          <a:effectLst/>
                          <a:latin typeface="Cambria" panose="02040503050406030204" pitchFamily="18" charset="0"/>
                        </a:rPr>
                        <a:t>0</a:t>
                      </a:r>
                      <a:r>
                        <a:rPr lang="en-US" sz="1500" dirty="0">
                          <a:effectLst/>
                          <a:latin typeface="Cambria" panose="02040503050406030204" pitchFamily="18" charset="0"/>
                        </a:rPr>
                        <a:t>C. </a:t>
                      </a:r>
                      <a:r>
                        <a:rPr lang="en-US" sz="1500" baseline="30000" dirty="0">
                          <a:effectLst/>
                          <a:latin typeface="Cambria" panose="02040503050406030204" pitchFamily="18" charset="0"/>
                        </a:rPr>
                        <a:t>b </a:t>
                      </a:r>
                      <a:r>
                        <a:rPr lang="en-US" sz="1500" dirty="0">
                          <a:effectLst/>
                          <a:latin typeface="Cambria" panose="02040503050406030204" pitchFamily="18" charset="0"/>
                        </a:rPr>
                        <a:t>Isolated yield.</a:t>
                      </a:r>
                      <a:endParaRPr lang="en-US" sz="1500" dirty="0">
                        <a:effectLst/>
                        <a:latin typeface="Cambria" panose="02040503050406030204" pitchFamily="18" charset="0"/>
                        <a:ea typeface="Calibri" panose="020F0502020204030204" pitchFamily="34" charset="0"/>
                        <a:cs typeface="Mangal"/>
                      </a:endParaRP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02704062"/>
                  </a:ext>
                </a:extLst>
              </a:tr>
            </a:tbl>
          </a:graphicData>
        </a:graphic>
      </p:graphicFrame>
    </p:spTree>
    <p:extLst>
      <p:ext uri="{BB962C8B-B14F-4D97-AF65-F5344CB8AC3E}">
        <p14:creationId xmlns:p14="http://schemas.microsoft.com/office/powerpoint/2010/main" val="12744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ADE6AF-3497-431F-9E23-C64B6AAB59D0}"/>
              </a:ext>
            </a:extLst>
          </p:cNvPr>
          <p:cNvSpPr/>
          <p:nvPr/>
        </p:nvSpPr>
        <p:spPr>
          <a:xfrm>
            <a:off x="1636859" y="161852"/>
            <a:ext cx="8590353" cy="6200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200000"/>
              </a:lnSpc>
              <a:spcBef>
                <a:spcPts val="1200"/>
              </a:spcBef>
            </a:pPr>
            <a:r>
              <a:rPr lang="en-US" sz="2000" b="1" dirty="0">
                <a:latin typeface="Times New Roman" panose="02020603050405020304" pitchFamily="18" charset="0"/>
                <a:ea typeface="Calibri" panose="020F0502020204030204" pitchFamily="34" charset="0"/>
                <a:cs typeface="Mangal"/>
              </a:rPr>
              <a:t>Table 4</a:t>
            </a:r>
            <a:r>
              <a:rPr lang="en-US" sz="2000" dirty="0">
                <a:latin typeface="Times New Roman" panose="02020603050405020304" pitchFamily="18" charset="0"/>
                <a:ea typeface="Calibri" panose="020F0502020204030204" pitchFamily="34" charset="0"/>
                <a:cs typeface="Mangal"/>
              </a:rPr>
              <a:t> Synthesis of various thioamide derivatives in presence of β-CD at 100 </a:t>
            </a:r>
            <a:r>
              <a:rPr lang="en-US" sz="2000" baseline="30000" dirty="0">
                <a:latin typeface="Times New Roman" panose="02020603050405020304" pitchFamily="18" charset="0"/>
                <a:ea typeface="Calibri" panose="020F0502020204030204" pitchFamily="34" charset="0"/>
                <a:cs typeface="Mangal"/>
              </a:rPr>
              <a:t>o</a:t>
            </a:r>
            <a:r>
              <a:rPr lang="en-US" sz="2000" dirty="0">
                <a:latin typeface="Times New Roman" panose="02020603050405020304" pitchFamily="18" charset="0"/>
                <a:ea typeface="Calibri" panose="020F0502020204030204" pitchFamily="34" charset="0"/>
                <a:cs typeface="Mangal"/>
              </a:rPr>
              <a:t>C</a:t>
            </a:r>
            <a:endParaRPr lang="en-US" dirty="0">
              <a:latin typeface="Calibri" panose="020F0502020204030204" pitchFamily="34" charset="0"/>
              <a:ea typeface="Calibri" panose="020F0502020204030204" pitchFamily="34" charset="0"/>
              <a:cs typeface="Mangal"/>
            </a:endParaRPr>
          </a:p>
        </p:txBody>
      </p:sp>
      <p:graphicFrame>
        <p:nvGraphicFramePr>
          <p:cNvPr id="4" name="Object 3">
            <a:extLst>
              <a:ext uri="{FF2B5EF4-FFF2-40B4-BE49-F238E27FC236}">
                <a16:creationId xmlns:a16="http://schemas.microsoft.com/office/drawing/2014/main" xmlns="" id="{FEA2E98D-A4BE-4745-A389-C75C547B5D67}"/>
              </a:ext>
            </a:extLst>
          </p:cNvPr>
          <p:cNvGraphicFramePr>
            <a:graphicFrameLocks noChangeAspect="1"/>
          </p:cNvGraphicFramePr>
          <p:nvPr>
            <p:extLst>
              <p:ext uri="{D42A27DB-BD31-4B8C-83A1-F6EECF244321}">
                <p14:modId xmlns:p14="http://schemas.microsoft.com/office/powerpoint/2010/main" val="1344244121"/>
              </p:ext>
            </p:extLst>
          </p:nvPr>
        </p:nvGraphicFramePr>
        <p:xfrm>
          <a:off x="1636859" y="1115544"/>
          <a:ext cx="8590353" cy="5049838"/>
        </p:xfrm>
        <a:graphic>
          <a:graphicData uri="http://schemas.openxmlformats.org/presentationml/2006/ole">
            <mc:AlternateContent xmlns:mc="http://schemas.openxmlformats.org/markup-compatibility/2006">
              <mc:Choice xmlns:v="urn:schemas-microsoft-com:vml" Requires="v">
                <p:oleObj spid="_x0000_s6215" name="CS ChemDraw Drawing" r:id="rId3" imgW="4291410" imgH="2576911" progId="ChemDraw.Document.6.0">
                  <p:embed/>
                </p:oleObj>
              </mc:Choice>
              <mc:Fallback>
                <p:oleObj name="CS ChemDraw Drawing" r:id="rId3" imgW="4291410" imgH="2576911" progId="ChemDraw.Document.6.0">
                  <p:embed/>
                  <p:pic>
                    <p:nvPicPr>
                      <p:cNvPr id="4" name="Object 3">
                        <a:extLst>
                          <a:ext uri="{FF2B5EF4-FFF2-40B4-BE49-F238E27FC236}">
                            <a16:creationId xmlns:a16="http://schemas.microsoft.com/office/drawing/2014/main" xmlns="" id="{FEA2E98D-A4BE-4745-A389-C75C547B5D67}"/>
                          </a:ext>
                        </a:extLst>
                      </p:cNvPr>
                      <p:cNvPicPr/>
                      <p:nvPr/>
                    </p:nvPicPr>
                    <p:blipFill>
                      <a:blip r:embed="rId4"/>
                      <a:stretch>
                        <a:fillRect/>
                      </a:stretch>
                    </p:blipFill>
                    <p:spPr>
                      <a:xfrm>
                        <a:off x="1636859" y="1115544"/>
                        <a:ext cx="8590353" cy="5049838"/>
                      </a:xfrm>
                      <a:prstGeom prst="rect">
                        <a:avLst/>
                      </a:prstGeom>
                      <a:solidFill>
                        <a:schemeClr val="bg1"/>
                      </a:solidFill>
                      <a:ln>
                        <a:solidFill>
                          <a:schemeClr val="accent5">
                            <a:lumMod val="75000"/>
                          </a:schemeClr>
                        </a:solidFill>
                      </a:ln>
                    </p:spPr>
                  </p:pic>
                </p:oleObj>
              </mc:Fallback>
            </mc:AlternateContent>
          </a:graphicData>
        </a:graphic>
      </p:graphicFrame>
      <p:sp>
        <p:nvSpPr>
          <p:cNvPr id="7" name="Rectangle 6">
            <a:extLst>
              <a:ext uri="{FF2B5EF4-FFF2-40B4-BE49-F238E27FC236}">
                <a16:creationId xmlns:a16="http://schemas.microsoft.com/office/drawing/2014/main" xmlns="" id="{CB6CCB94-7660-48C5-AE3A-1E187307E487}"/>
              </a:ext>
            </a:extLst>
          </p:cNvPr>
          <p:cNvSpPr/>
          <p:nvPr/>
        </p:nvSpPr>
        <p:spPr>
          <a:xfrm>
            <a:off x="8611827" y="2450872"/>
            <a:ext cx="646331" cy="369332"/>
          </a:xfrm>
          <a:prstGeom prst="rect">
            <a:avLst/>
          </a:prstGeom>
        </p:spPr>
        <p:txBody>
          <a:bodyPr wrap="none">
            <a:spAutoFit/>
          </a:bodyPr>
          <a:lstStyle/>
          <a:p>
            <a:r>
              <a:rPr lang="en-US" b="1" dirty="0">
                <a:latin typeface="Cambria" panose="02040503050406030204" pitchFamily="18" charset="0"/>
              </a:rPr>
              <a:t>4 a-</a:t>
            </a:r>
            <a:r>
              <a:rPr lang="en-US" b="1" dirty="0" err="1">
                <a:latin typeface="Cambria" panose="02040503050406030204" pitchFamily="18" charset="0"/>
              </a:rPr>
              <a:t>i</a:t>
            </a:r>
            <a:endParaRPr lang="en-US" b="1" dirty="0">
              <a:latin typeface="Cambria" panose="02040503050406030204" pitchFamily="18" charset="0"/>
            </a:endParaRPr>
          </a:p>
        </p:txBody>
      </p:sp>
      <p:sp>
        <p:nvSpPr>
          <p:cNvPr id="8" name="Rectangle 7">
            <a:extLst>
              <a:ext uri="{FF2B5EF4-FFF2-40B4-BE49-F238E27FC236}">
                <a16:creationId xmlns:a16="http://schemas.microsoft.com/office/drawing/2014/main" xmlns="" id="{3E6D1C6C-29F5-4F2D-ADFF-1CE7FAE57FE8}"/>
              </a:ext>
            </a:extLst>
          </p:cNvPr>
          <p:cNvSpPr/>
          <p:nvPr/>
        </p:nvSpPr>
        <p:spPr>
          <a:xfrm>
            <a:off x="8619842" y="4137529"/>
            <a:ext cx="659155" cy="369332"/>
          </a:xfrm>
          <a:prstGeom prst="rect">
            <a:avLst/>
          </a:prstGeom>
        </p:spPr>
        <p:txBody>
          <a:bodyPr wrap="none">
            <a:spAutoFit/>
          </a:bodyPr>
          <a:lstStyle/>
          <a:p>
            <a:r>
              <a:rPr lang="en-US" b="1" dirty="0">
                <a:latin typeface="Cambria" panose="02040503050406030204" pitchFamily="18" charset="0"/>
              </a:rPr>
              <a:t>4 j-p</a:t>
            </a:r>
          </a:p>
        </p:txBody>
      </p:sp>
      <p:sp>
        <p:nvSpPr>
          <p:cNvPr id="9" name="Rectangle 8">
            <a:extLst>
              <a:ext uri="{FF2B5EF4-FFF2-40B4-BE49-F238E27FC236}">
                <a16:creationId xmlns:a16="http://schemas.microsoft.com/office/drawing/2014/main" xmlns="" id="{C2A50BF8-C362-4D3D-AC5E-74A810083CF9}"/>
              </a:ext>
            </a:extLst>
          </p:cNvPr>
          <p:cNvSpPr/>
          <p:nvPr/>
        </p:nvSpPr>
        <p:spPr>
          <a:xfrm>
            <a:off x="8603812" y="5824186"/>
            <a:ext cx="708848" cy="369332"/>
          </a:xfrm>
          <a:prstGeom prst="rect">
            <a:avLst/>
          </a:prstGeom>
        </p:spPr>
        <p:txBody>
          <a:bodyPr wrap="none">
            <a:spAutoFit/>
          </a:bodyPr>
          <a:lstStyle/>
          <a:p>
            <a:r>
              <a:rPr lang="en-US" b="1" dirty="0">
                <a:latin typeface="Cambria" panose="02040503050406030204" pitchFamily="18" charset="0"/>
              </a:rPr>
              <a:t>4 q-v</a:t>
            </a:r>
          </a:p>
        </p:txBody>
      </p:sp>
    </p:spTree>
    <p:extLst>
      <p:ext uri="{BB962C8B-B14F-4D97-AF65-F5344CB8AC3E}">
        <p14:creationId xmlns:p14="http://schemas.microsoft.com/office/powerpoint/2010/main" val="85904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3D5FBFD7-9040-4038-B06B-10689F2BBE6E}"/>
              </a:ext>
            </a:extLst>
          </p:cNvPr>
          <p:cNvGraphicFramePr>
            <a:graphicFrameLocks noChangeAspect="1"/>
          </p:cNvGraphicFramePr>
          <p:nvPr>
            <p:extLst>
              <p:ext uri="{D42A27DB-BD31-4B8C-83A1-F6EECF244321}">
                <p14:modId xmlns:p14="http://schemas.microsoft.com/office/powerpoint/2010/main" val="6800967"/>
              </p:ext>
            </p:extLst>
          </p:nvPr>
        </p:nvGraphicFramePr>
        <p:xfrm>
          <a:off x="1668178" y="356595"/>
          <a:ext cx="9304622" cy="5536099"/>
        </p:xfrm>
        <a:graphic>
          <a:graphicData uri="http://schemas.openxmlformats.org/presentationml/2006/ole">
            <mc:AlternateContent xmlns:mc="http://schemas.openxmlformats.org/markup-compatibility/2006">
              <mc:Choice xmlns:v="urn:schemas-microsoft-com:vml" Requires="v">
                <p:oleObj spid="_x0000_s14352" name="CS ChemDraw Drawing" r:id="rId3" imgW="6836149" imgH="4067100" progId="ChemDraw.Document.6.0">
                  <p:embed/>
                </p:oleObj>
              </mc:Choice>
              <mc:Fallback>
                <p:oleObj name="CS ChemDraw Drawing" r:id="rId3" imgW="6836149" imgH="4067100" progId="ChemDraw.Document.6.0">
                  <p:embed/>
                  <p:pic>
                    <p:nvPicPr>
                      <p:cNvPr id="0" name=""/>
                      <p:cNvPicPr/>
                      <p:nvPr/>
                    </p:nvPicPr>
                    <p:blipFill>
                      <a:blip r:embed="rId4"/>
                      <a:stretch>
                        <a:fillRect/>
                      </a:stretch>
                    </p:blipFill>
                    <p:spPr>
                      <a:xfrm>
                        <a:off x="1668178" y="356595"/>
                        <a:ext cx="9304622" cy="5536099"/>
                      </a:xfrm>
                      <a:prstGeom prst="rect">
                        <a:avLst/>
                      </a:prstGeom>
                      <a:solidFill>
                        <a:schemeClr val="bg1"/>
                      </a:solidFill>
                      <a:ln w="25400">
                        <a:solidFill>
                          <a:srgbClr val="0070C0"/>
                        </a:solidFill>
                      </a:ln>
                    </p:spPr>
                  </p:pic>
                </p:oleObj>
              </mc:Fallback>
            </mc:AlternateContent>
          </a:graphicData>
        </a:graphic>
      </p:graphicFrame>
    </p:spTree>
    <p:extLst>
      <p:ext uri="{BB962C8B-B14F-4D97-AF65-F5344CB8AC3E}">
        <p14:creationId xmlns:p14="http://schemas.microsoft.com/office/powerpoint/2010/main" val="316330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AA07C28E-19B8-448A-BA1D-C4455EA1D5DE}"/>
              </a:ext>
            </a:extLst>
          </p:cNvPr>
          <p:cNvGraphicFramePr>
            <a:graphicFrameLocks noChangeAspect="1"/>
          </p:cNvGraphicFramePr>
          <p:nvPr>
            <p:extLst>
              <p:ext uri="{D42A27DB-BD31-4B8C-83A1-F6EECF244321}">
                <p14:modId xmlns:p14="http://schemas.microsoft.com/office/powerpoint/2010/main" val="3954360286"/>
              </p:ext>
            </p:extLst>
          </p:nvPr>
        </p:nvGraphicFramePr>
        <p:xfrm>
          <a:off x="1722864" y="821827"/>
          <a:ext cx="9038014" cy="3722877"/>
        </p:xfrm>
        <a:graphic>
          <a:graphicData uri="http://schemas.openxmlformats.org/presentationml/2006/ole">
            <mc:AlternateContent xmlns:mc="http://schemas.openxmlformats.org/markup-compatibility/2006">
              <mc:Choice xmlns:v="urn:schemas-microsoft-com:vml" Requires="v">
                <p:oleObj spid="_x0000_s15375" name="CS ChemDraw Drawing" r:id="rId3" imgW="6289227" imgH="2590486" progId="ChemDraw.Document.6.0">
                  <p:embed/>
                </p:oleObj>
              </mc:Choice>
              <mc:Fallback>
                <p:oleObj name="CS ChemDraw Drawing" r:id="rId3" imgW="6289227" imgH="2590486" progId="ChemDraw.Document.6.0">
                  <p:embed/>
                  <p:pic>
                    <p:nvPicPr>
                      <p:cNvPr id="0" name=""/>
                      <p:cNvPicPr/>
                      <p:nvPr/>
                    </p:nvPicPr>
                    <p:blipFill>
                      <a:blip r:embed="rId4"/>
                      <a:stretch>
                        <a:fillRect/>
                      </a:stretch>
                    </p:blipFill>
                    <p:spPr>
                      <a:xfrm>
                        <a:off x="1722864" y="821827"/>
                        <a:ext cx="9038014" cy="3722877"/>
                      </a:xfrm>
                      <a:prstGeom prst="rect">
                        <a:avLst/>
                      </a:prstGeom>
                      <a:ln w="25400">
                        <a:solidFill>
                          <a:srgbClr val="7030A0"/>
                        </a:solidFill>
                      </a:ln>
                    </p:spPr>
                  </p:pic>
                </p:oleObj>
              </mc:Fallback>
            </mc:AlternateContent>
          </a:graphicData>
        </a:graphic>
      </p:graphicFrame>
    </p:spTree>
    <p:extLst>
      <p:ext uri="{BB962C8B-B14F-4D97-AF65-F5344CB8AC3E}">
        <p14:creationId xmlns:p14="http://schemas.microsoft.com/office/powerpoint/2010/main" val="276833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B8593FB-B36C-4FA1-8BBE-378A74A14CC7}"/>
              </a:ext>
            </a:extLst>
          </p:cNvPr>
          <p:cNvSpPr>
            <a:spLocks noChangeArrowheads="1"/>
          </p:cNvSpPr>
          <p:nvPr/>
        </p:nvSpPr>
        <p:spPr bwMode="auto">
          <a:xfrm>
            <a:off x="548640" y="2672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 name="Object 3">
            <a:extLst>
              <a:ext uri="{FF2B5EF4-FFF2-40B4-BE49-F238E27FC236}">
                <a16:creationId xmlns:a16="http://schemas.microsoft.com/office/drawing/2014/main" xmlns="" id="{28C201FD-4FE6-4835-9FD2-9F76338187E2}"/>
              </a:ext>
            </a:extLst>
          </p:cNvPr>
          <p:cNvGraphicFramePr>
            <a:graphicFrameLocks noChangeAspect="1"/>
          </p:cNvGraphicFramePr>
          <p:nvPr>
            <p:extLst>
              <p:ext uri="{D42A27DB-BD31-4B8C-83A1-F6EECF244321}">
                <p14:modId xmlns:p14="http://schemas.microsoft.com/office/powerpoint/2010/main" val="2458979349"/>
              </p:ext>
            </p:extLst>
          </p:nvPr>
        </p:nvGraphicFramePr>
        <p:xfrm>
          <a:off x="168806" y="732696"/>
          <a:ext cx="5126824" cy="2504049"/>
        </p:xfrm>
        <a:graphic>
          <a:graphicData uri="http://schemas.openxmlformats.org/presentationml/2006/ole">
            <mc:AlternateContent xmlns:mc="http://schemas.openxmlformats.org/markup-compatibility/2006">
              <mc:Choice xmlns:v="urn:schemas-microsoft-com:vml" Requires="v">
                <p:oleObj spid="_x0000_s16392" name="CS ChemDraw Drawing" r:id="rId3" imgW="5059041" imgH="2460602" progId="ChemDraw.Document.6.0">
                  <p:embed/>
                </p:oleObj>
              </mc:Choice>
              <mc:Fallback>
                <p:oleObj name="CS ChemDraw Drawing" r:id="rId3" imgW="5059041" imgH="2460602"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06" y="732696"/>
                        <a:ext cx="5126824" cy="2504049"/>
                      </a:xfrm>
                      <a:prstGeom prst="rect">
                        <a:avLst/>
                      </a:prstGeom>
                      <a:noFill/>
                    </p:spPr>
                  </p:pic>
                </p:oleObj>
              </mc:Fallback>
            </mc:AlternateContent>
          </a:graphicData>
        </a:graphic>
      </p:graphicFrame>
      <p:pic>
        <p:nvPicPr>
          <p:cNvPr id="5" name="Picture 4">
            <a:extLst>
              <a:ext uri="{FF2B5EF4-FFF2-40B4-BE49-F238E27FC236}">
                <a16:creationId xmlns:a16="http://schemas.microsoft.com/office/drawing/2014/main" xmlns="" id="{DE0563B5-D13D-447F-AED9-92C9954BF70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03156" y="85583"/>
            <a:ext cx="5868450" cy="3970277"/>
          </a:xfrm>
          <a:prstGeom prst="rect">
            <a:avLst/>
          </a:prstGeom>
          <a:noFill/>
          <a:ln w="19050">
            <a:solidFill>
              <a:schemeClr val="tx1"/>
            </a:solidFill>
          </a:ln>
        </p:spPr>
      </p:pic>
      <p:graphicFrame>
        <p:nvGraphicFramePr>
          <p:cNvPr id="6" name="Table 5">
            <a:extLst>
              <a:ext uri="{FF2B5EF4-FFF2-40B4-BE49-F238E27FC236}">
                <a16:creationId xmlns:a16="http://schemas.microsoft.com/office/drawing/2014/main" xmlns="" id="{B0E4A4CE-27CF-4A07-B591-D59AF679578D}"/>
              </a:ext>
            </a:extLst>
          </p:cNvPr>
          <p:cNvGraphicFramePr>
            <a:graphicFrameLocks noGrp="1"/>
          </p:cNvGraphicFramePr>
          <p:nvPr>
            <p:extLst>
              <p:ext uri="{D42A27DB-BD31-4B8C-83A1-F6EECF244321}">
                <p14:modId xmlns:p14="http://schemas.microsoft.com/office/powerpoint/2010/main" val="2130779955"/>
              </p:ext>
            </p:extLst>
          </p:nvPr>
        </p:nvGraphicFramePr>
        <p:xfrm>
          <a:off x="160191" y="4594567"/>
          <a:ext cx="5942965" cy="1463040"/>
        </p:xfrm>
        <a:graphic>
          <a:graphicData uri="http://schemas.openxmlformats.org/drawingml/2006/table">
            <a:tbl>
              <a:tblPr firstRow="1" firstCol="1" bandRow="1">
                <a:tableStyleId>{9D7B26C5-4107-4FEC-AEDC-1716B250A1EF}</a:tableStyleId>
              </a:tblPr>
              <a:tblGrid>
                <a:gridCol w="880818">
                  <a:extLst>
                    <a:ext uri="{9D8B030D-6E8A-4147-A177-3AD203B41FA5}">
                      <a16:colId xmlns:a16="http://schemas.microsoft.com/office/drawing/2014/main" xmlns="" val="399388549"/>
                    </a:ext>
                  </a:extLst>
                </a:gridCol>
                <a:gridCol w="817172">
                  <a:extLst>
                    <a:ext uri="{9D8B030D-6E8A-4147-A177-3AD203B41FA5}">
                      <a16:colId xmlns:a16="http://schemas.microsoft.com/office/drawing/2014/main" xmlns="" val="960117084"/>
                    </a:ext>
                  </a:extLst>
                </a:gridCol>
                <a:gridCol w="848995">
                  <a:extLst>
                    <a:ext uri="{9D8B030D-6E8A-4147-A177-3AD203B41FA5}">
                      <a16:colId xmlns:a16="http://schemas.microsoft.com/office/drawing/2014/main" xmlns="" val="3693455180"/>
                    </a:ext>
                  </a:extLst>
                </a:gridCol>
                <a:gridCol w="848995">
                  <a:extLst>
                    <a:ext uri="{9D8B030D-6E8A-4147-A177-3AD203B41FA5}">
                      <a16:colId xmlns:a16="http://schemas.microsoft.com/office/drawing/2014/main" xmlns="" val="4011357759"/>
                    </a:ext>
                  </a:extLst>
                </a:gridCol>
                <a:gridCol w="848995">
                  <a:extLst>
                    <a:ext uri="{9D8B030D-6E8A-4147-A177-3AD203B41FA5}">
                      <a16:colId xmlns:a16="http://schemas.microsoft.com/office/drawing/2014/main" xmlns="" val="53177199"/>
                    </a:ext>
                  </a:extLst>
                </a:gridCol>
                <a:gridCol w="848995">
                  <a:extLst>
                    <a:ext uri="{9D8B030D-6E8A-4147-A177-3AD203B41FA5}">
                      <a16:colId xmlns:a16="http://schemas.microsoft.com/office/drawing/2014/main" xmlns="" val="869399241"/>
                    </a:ext>
                  </a:extLst>
                </a:gridCol>
                <a:gridCol w="848995">
                  <a:extLst>
                    <a:ext uri="{9D8B030D-6E8A-4147-A177-3AD203B41FA5}">
                      <a16:colId xmlns:a16="http://schemas.microsoft.com/office/drawing/2014/main" xmlns="" val="887251398"/>
                    </a:ext>
                  </a:extLst>
                </a:gridCol>
              </a:tblGrid>
              <a:tr h="342265">
                <a:tc>
                  <a:txBody>
                    <a:bodyPr/>
                    <a:lstStyle/>
                    <a:p>
                      <a:pPr marL="0" marR="0" algn="ctr">
                        <a:lnSpc>
                          <a:spcPct val="150000"/>
                        </a:lnSpc>
                        <a:spcBef>
                          <a:spcPts val="0"/>
                        </a:spcBef>
                        <a:spcAft>
                          <a:spcPts val="0"/>
                        </a:spcAft>
                      </a:pPr>
                      <a:r>
                        <a:rPr lang="en-US" sz="1600">
                          <a:effectLst/>
                        </a:rPr>
                        <a:t>Proton</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H1</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H2</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H3</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H4</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H5</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H6a,b</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699340738"/>
                  </a:ext>
                </a:extLst>
              </a:tr>
              <a:tr h="334645">
                <a:tc>
                  <a:txBody>
                    <a:bodyPr/>
                    <a:lstStyle/>
                    <a:p>
                      <a:pPr marL="0" marR="0" algn="ctr">
                        <a:lnSpc>
                          <a:spcPct val="150000"/>
                        </a:lnSpc>
                        <a:spcBef>
                          <a:spcPts val="0"/>
                        </a:spcBef>
                        <a:spcAft>
                          <a:spcPts val="0"/>
                        </a:spcAft>
                      </a:pPr>
                      <a:r>
                        <a:rPr lang="en-US" sz="1600">
                          <a:effectLst/>
                        </a:rPr>
                        <a:t>β-CD</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5.0021</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3.5815</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3.8959</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3.5154</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3.7886</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3.8094</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090691510"/>
                  </a:ext>
                </a:extLst>
              </a:tr>
              <a:tr h="342265">
                <a:tc>
                  <a:txBody>
                    <a:bodyPr/>
                    <a:lstStyle/>
                    <a:p>
                      <a:pPr marL="0" marR="0" algn="ctr">
                        <a:lnSpc>
                          <a:spcPct val="150000"/>
                        </a:lnSpc>
                        <a:spcBef>
                          <a:spcPts val="0"/>
                        </a:spcBef>
                        <a:spcAft>
                          <a:spcPts val="0"/>
                        </a:spcAft>
                      </a:pPr>
                      <a:r>
                        <a:rPr lang="en-US" sz="1600">
                          <a:effectLst/>
                        </a:rPr>
                        <a:t>Complex</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4.9940</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3.5743</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3.8482</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3.5107</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3.7204</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3.8032</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729819908"/>
                  </a:ext>
                </a:extLst>
              </a:tr>
              <a:tr h="348615">
                <a:tc>
                  <a:txBody>
                    <a:bodyPr/>
                    <a:lstStyle/>
                    <a:p>
                      <a:pPr marL="0" marR="0" algn="ctr">
                        <a:lnSpc>
                          <a:spcPct val="150000"/>
                        </a:lnSpc>
                        <a:spcBef>
                          <a:spcPts val="0"/>
                        </a:spcBef>
                        <a:spcAft>
                          <a:spcPts val="0"/>
                        </a:spcAft>
                      </a:pPr>
                      <a:r>
                        <a:rPr lang="en-US" sz="1600">
                          <a:effectLst/>
                        </a:rPr>
                        <a:t>∆δ</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0.0081</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0.0072</a:t>
                      </a:r>
                      <a:endParaRPr lang="en-US" sz="14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b="1" dirty="0">
                          <a:effectLst/>
                        </a:rPr>
                        <a:t>0.0477</a:t>
                      </a:r>
                      <a:endParaRPr lang="en-US" sz="14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0.0047</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b="1" dirty="0">
                          <a:effectLst/>
                        </a:rPr>
                        <a:t>0.0682</a:t>
                      </a:r>
                      <a:endParaRPr lang="en-US" sz="1400" b="1"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0.0062</a:t>
                      </a:r>
                      <a:endParaRPr lang="en-US" sz="14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2360852615"/>
                  </a:ext>
                </a:extLst>
              </a:tr>
            </a:tbl>
          </a:graphicData>
        </a:graphic>
      </p:graphicFrame>
      <p:sp>
        <p:nvSpPr>
          <p:cNvPr id="8" name="Rectangle 7">
            <a:extLst>
              <a:ext uri="{FF2B5EF4-FFF2-40B4-BE49-F238E27FC236}">
                <a16:creationId xmlns:a16="http://schemas.microsoft.com/office/drawing/2014/main" xmlns="" id="{4067C15C-F3EB-461D-B313-B26E19E3E647}"/>
              </a:ext>
            </a:extLst>
          </p:cNvPr>
          <p:cNvSpPr/>
          <p:nvPr/>
        </p:nvSpPr>
        <p:spPr>
          <a:xfrm>
            <a:off x="83673" y="3994306"/>
            <a:ext cx="6096000" cy="523220"/>
          </a:xfrm>
          <a:prstGeom prst="rect">
            <a:avLst/>
          </a:prstGeom>
        </p:spPr>
        <p:txBody>
          <a:bodyPr>
            <a:spAutoFit/>
          </a:bodyPr>
          <a:lstStyle/>
          <a:p>
            <a:pPr algn="just">
              <a:tabLst>
                <a:tab pos="5374005" algn="l"/>
              </a:tabLst>
            </a:pPr>
            <a:r>
              <a:rPr lang="en-US" sz="1400" b="1"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Table 5</a:t>
            </a:r>
            <a:r>
              <a:rPr lang="en-US"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 400 MHz </a:t>
            </a:r>
            <a:r>
              <a:rPr lang="en-US" sz="1400" baseline="300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1</a:t>
            </a:r>
            <a:r>
              <a:rPr lang="en-US"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H-NMR chemical shifts of β-CD protons in the free and inclusion complex in D</a:t>
            </a:r>
            <a:r>
              <a:rPr lang="en-US" sz="1400" baseline="-250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2</a:t>
            </a:r>
            <a:r>
              <a:rPr lang="en-US"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O</a:t>
            </a:r>
            <a:r>
              <a:rPr lang="en-US" sz="1400" baseline="300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a</a:t>
            </a:r>
            <a:endParaRPr lang="en-US" sz="1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9" name="Rectangle 8">
            <a:extLst>
              <a:ext uri="{FF2B5EF4-FFF2-40B4-BE49-F238E27FC236}">
                <a16:creationId xmlns:a16="http://schemas.microsoft.com/office/drawing/2014/main" xmlns="" id="{4798F15F-BC56-4BB0-9561-7FA7F7D23B2F}"/>
              </a:ext>
            </a:extLst>
          </p:cNvPr>
          <p:cNvSpPr/>
          <p:nvPr/>
        </p:nvSpPr>
        <p:spPr>
          <a:xfrm>
            <a:off x="6179673" y="4109492"/>
            <a:ext cx="6096000" cy="523220"/>
          </a:xfrm>
          <a:prstGeom prst="rect">
            <a:avLst/>
          </a:prstGeom>
        </p:spPr>
        <p:txBody>
          <a:bodyPr>
            <a:spAutoFit/>
          </a:bodyPr>
          <a:lstStyle/>
          <a:p>
            <a:pPr algn="just"/>
            <a:r>
              <a:rPr lang="en-US" sz="1400" b="1"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Figure 4</a:t>
            </a:r>
            <a:r>
              <a:rPr lang="en-US"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 </a:t>
            </a:r>
            <a:r>
              <a:rPr lang="en-US" sz="1400" baseline="300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1</a:t>
            </a:r>
            <a:r>
              <a:rPr lang="en-US"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H-NMR of spectra (a) β-CD and (b) β-CD-4-cyanobenzaldehyde inclusion complex</a:t>
            </a:r>
            <a:endParaRPr 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10" name="Rectangle 9">
            <a:extLst>
              <a:ext uri="{FF2B5EF4-FFF2-40B4-BE49-F238E27FC236}">
                <a16:creationId xmlns:a16="http://schemas.microsoft.com/office/drawing/2014/main" xmlns="" id="{1ADF3E03-4518-460D-9E59-85090819F42A}"/>
              </a:ext>
            </a:extLst>
          </p:cNvPr>
          <p:cNvSpPr/>
          <p:nvPr/>
        </p:nvSpPr>
        <p:spPr>
          <a:xfrm>
            <a:off x="168806" y="3049116"/>
            <a:ext cx="5565360" cy="738664"/>
          </a:xfrm>
          <a:prstGeom prst="rect">
            <a:avLst/>
          </a:prstGeom>
        </p:spPr>
        <p:txBody>
          <a:bodyPr wrap="square">
            <a:spAutoFit/>
          </a:bodyPr>
          <a:lstStyle/>
          <a:p>
            <a:pPr algn="just">
              <a:lnSpc>
                <a:spcPct val="150000"/>
              </a:lnSpc>
            </a:pPr>
            <a:r>
              <a:rPr lang="en-US" sz="1400" b="1"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Figure 3 </a:t>
            </a:r>
            <a:r>
              <a:rPr lang="en-US"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a) Structure of</a:t>
            </a:r>
            <a:r>
              <a:rPr lang="en-US" sz="1400" b="1"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 </a:t>
            </a:r>
            <a:r>
              <a:rPr lang="el-GR"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β</a:t>
            </a:r>
            <a:r>
              <a:rPr lang="en-US"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-Cyclodextrin and b) Inclusion complex of </a:t>
            </a:r>
          </a:p>
          <a:p>
            <a:pPr algn="just">
              <a:lnSpc>
                <a:spcPct val="150000"/>
              </a:lnSpc>
            </a:pPr>
            <a:r>
              <a:rPr lang="el-GR"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β</a:t>
            </a:r>
            <a:r>
              <a:rPr lang="en-US" sz="1400" dirty="0">
                <a:solidFill>
                  <a:srgbClr val="000000"/>
                </a:solidFill>
                <a:latin typeface="Times New Roman" panose="02020603050405020304" pitchFamily="18" charset="0"/>
                <a:ea typeface="Times New Roman" panose="02020603050405020304" pitchFamily="18" charset="0"/>
                <a:cs typeface="Mangal" panose="02040503050203030202" pitchFamily="18" charset="0"/>
              </a:rPr>
              <a:t>-Cyclodextrin with  4-cyanobenzaldehyde.</a:t>
            </a:r>
            <a:endParaRPr 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11" name="TextBox 10">
            <a:extLst>
              <a:ext uri="{FF2B5EF4-FFF2-40B4-BE49-F238E27FC236}">
                <a16:creationId xmlns:a16="http://schemas.microsoft.com/office/drawing/2014/main" xmlns="" id="{F7EECA8D-84AB-464B-987F-23EC404C9B84}"/>
              </a:ext>
            </a:extLst>
          </p:cNvPr>
          <p:cNvSpPr txBox="1"/>
          <p:nvPr/>
        </p:nvSpPr>
        <p:spPr>
          <a:xfrm>
            <a:off x="1478015" y="138328"/>
            <a:ext cx="3307316" cy="461665"/>
          </a:xfrm>
          <a:prstGeom prst="rect">
            <a:avLst/>
          </a:prstGeom>
          <a:noFill/>
        </p:spPr>
        <p:txBody>
          <a:bodyPr wrap="none" rtlCol="0">
            <a:spAutoFit/>
          </a:bodyPr>
          <a:lstStyle/>
          <a:p>
            <a:r>
              <a:rPr lang="en-US" sz="2400" b="1" dirty="0">
                <a:solidFill>
                  <a:srgbClr val="0070C0"/>
                </a:solidFill>
              </a:rPr>
              <a:t>Inclusion Complex Study</a:t>
            </a:r>
          </a:p>
        </p:txBody>
      </p:sp>
    </p:spTree>
    <p:extLst>
      <p:ext uri="{BB962C8B-B14F-4D97-AF65-F5344CB8AC3E}">
        <p14:creationId xmlns:p14="http://schemas.microsoft.com/office/powerpoint/2010/main" val="509113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D6E30C6-1EE5-426C-9711-8E108F78246F}"/>
              </a:ext>
            </a:extLst>
          </p:cNvPr>
          <p:cNvSpPr/>
          <p:nvPr/>
        </p:nvSpPr>
        <p:spPr>
          <a:xfrm>
            <a:off x="567395" y="86347"/>
            <a:ext cx="10799299" cy="2272417"/>
          </a:xfrm>
          <a:prstGeom prst="rect">
            <a:avLst/>
          </a:prstGeom>
          <a:solidFill>
            <a:schemeClr val="bg1"/>
          </a:solidFill>
          <a:ln>
            <a:solidFill>
              <a:srgbClr val="002060"/>
            </a:solidFill>
          </a:ln>
        </p:spPr>
        <p:txBody>
          <a:bodyPr wrap="square">
            <a:spAutoFit/>
          </a:bodyPr>
          <a:lstStyle/>
          <a:p>
            <a:pPr algn="just">
              <a:lnSpc>
                <a:spcPct val="150000"/>
              </a:lnSpc>
              <a:spcAft>
                <a:spcPts val="800"/>
              </a:spcAft>
            </a:pPr>
            <a:r>
              <a:rPr lang="en-US" b="1" dirty="0">
                <a:solidFill>
                  <a:srgbClr val="0070C0"/>
                </a:solidFill>
                <a:latin typeface="Times New Roman" panose="02020603050405020304" pitchFamily="18" charset="0"/>
                <a:ea typeface="Calibri" panose="020F0502020204030204" pitchFamily="34" charset="0"/>
                <a:cs typeface="Mangal"/>
              </a:rPr>
              <a:t>Catalyst recovery</a:t>
            </a:r>
            <a:endParaRPr lang="en-US" sz="1600" dirty="0">
              <a:solidFill>
                <a:srgbClr val="0070C0"/>
              </a:solidFill>
              <a:latin typeface="Calibri" panose="020F0502020204030204" pitchFamily="34" charset="0"/>
              <a:ea typeface="Calibri" panose="020F0502020204030204" pitchFamily="34" charset="0"/>
              <a:cs typeface="Mangal"/>
            </a:endParaRPr>
          </a:p>
          <a:p>
            <a:pPr indent="457200" algn="just">
              <a:lnSpc>
                <a:spcPct val="150000"/>
              </a:lnSpc>
              <a:spcAft>
                <a:spcPts val="800"/>
              </a:spcAft>
            </a:pPr>
            <a:r>
              <a:rPr lang="en-US" dirty="0">
                <a:latin typeface="Times New Roman" panose="02020603050405020304" pitchFamily="18" charset="0"/>
                <a:ea typeface="Calibri" panose="020F0502020204030204" pitchFamily="34" charset="0"/>
                <a:cs typeface="Mangal"/>
              </a:rPr>
              <a:t>The catalyst recovery and reusability were studied by three cycles including the use of fresh catalyst for the synthesis of morpholino(phenyl)methanethione (Table 4, entry 4a). In every cycle, the catalyst was almost quantitatively recovered and after second and third use of catalyst decreasing yield is not much more significant which is shown in Figure 3.</a:t>
            </a:r>
            <a:r>
              <a:rPr lang="en-US" b="1" dirty="0">
                <a:latin typeface="Times New Roman" panose="02020603050405020304" pitchFamily="18" charset="0"/>
                <a:ea typeface="Calibri" panose="020F0502020204030204" pitchFamily="34" charset="0"/>
                <a:cs typeface="Mangal"/>
              </a:rPr>
              <a:t> </a:t>
            </a:r>
            <a:endParaRPr lang="en-US" sz="1600" dirty="0">
              <a:latin typeface="Calibri" panose="020F0502020204030204" pitchFamily="34" charset="0"/>
              <a:ea typeface="Calibri" panose="020F0502020204030204" pitchFamily="34" charset="0"/>
              <a:cs typeface="Mangal"/>
            </a:endParaRPr>
          </a:p>
        </p:txBody>
      </p:sp>
      <p:graphicFrame>
        <p:nvGraphicFramePr>
          <p:cNvPr id="3" name="Chart 2">
            <a:extLst>
              <a:ext uri="{FF2B5EF4-FFF2-40B4-BE49-F238E27FC236}">
                <a16:creationId xmlns:a16="http://schemas.microsoft.com/office/drawing/2014/main" xmlns="" id="{633B9F88-0EE1-4FE0-80E1-1A76FFD00499}"/>
              </a:ext>
            </a:extLst>
          </p:cNvPr>
          <p:cNvGraphicFramePr/>
          <p:nvPr>
            <p:extLst>
              <p:ext uri="{D42A27DB-BD31-4B8C-83A1-F6EECF244321}">
                <p14:modId xmlns:p14="http://schemas.microsoft.com/office/powerpoint/2010/main" val="3386653711"/>
              </p:ext>
            </p:extLst>
          </p:nvPr>
        </p:nvGraphicFramePr>
        <p:xfrm>
          <a:off x="2227387" y="2464766"/>
          <a:ext cx="7380848" cy="32185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741713C6-F624-4DA3-93BF-9F13A0BDA395}"/>
              </a:ext>
            </a:extLst>
          </p:cNvPr>
          <p:cNvSpPr txBox="1"/>
          <p:nvPr/>
        </p:nvSpPr>
        <p:spPr>
          <a:xfrm>
            <a:off x="4501662" y="5789350"/>
            <a:ext cx="3155223" cy="369332"/>
          </a:xfrm>
          <a:prstGeom prst="rect">
            <a:avLst/>
          </a:prstGeom>
          <a:noFill/>
        </p:spPr>
        <p:txBody>
          <a:bodyPr wrap="none" rtlCol="0">
            <a:spAutoFit/>
          </a:bodyPr>
          <a:lstStyle/>
          <a:p>
            <a:r>
              <a:rPr lang="en-US" b="1" dirty="0"/>
              <a:t>Figure 5 </a:t>
            </a:r>
            <a:r>
              <a:rPr lang="en-US" dirty="0"/>
              <a:t>Catalyst recovery study</a:t>
            </a:r>
          </a:p>
        </p:txBody>
      </p:sp>
    </p:spTree>
    <p:extLst>
      <p:ext uri="{BB962C8B-B14F-4D97-AF65-F5344CB8AC3E}">
        <p14:creationId xmlns:p14="http://schemas.microsoft.com/office/powerpoint/2010/main" val="382270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7945" y="71967"/>
            <a:ext cx="6171026" cy="369332"/>
          </a:xfrm>
          <a:prstGeom prst="rect">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b="1" baseline="30000" dirty="0">
                <a:latin typeface="Cambria" panose="02040503050406030204" pitchFamily="18" charset="0"/>
              </a:rPr>
              <a:t>1</a:t>
            </a:r>
            <a:r>
              <a:rPr lang="en-US" b="1" dirty="0">
                <a:latin typeface="Cambria" panose="02040503050406030204" pitchFamily="18" charset="0"/>
              </a:rPr>
              <a:t>H NMR of 4-(morpholine-4-carbonothioyl) benzonitrile</a:t>
            </a:r>
          </a:p>
        </p:txBody>
      </p:sp>
      <p:sp>
        <p:nvSpPr>
          <p:cNvPr id="5" name="Rectangle 4"/>
          <p:cNvSpPr/>
          <p:nvPr/>
        </p:nvSpPr>
        <p:spPr>
          <a:xfrm>
            <a:off x="1516964" y="5096838"/>
            <a:ext cx="8932985"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b="1" baseline="30000" dirty="0">
                <a:latin typeface="Times New Roman" panose="02020603050405020304" pitchFamily="18" charset="0"/>
                <a:ea typeface="Times New Roman" panose="02020603050405020304" pitchFamily="18" charset="0"/>
              </a:rPr>
              <a:t>1</a:t>
            </a:r>
            <a:r>
              <a:rPr lang="en-US" b="1" dirty="0">
                <a:latin typeface="Times New Roman" panose="02020603050405020304" pitchFamily="18" charset="0"/>
                <a:ea typeface="Times New Roman" panose="02020603050405020304" pitchFamily="18" charset="0"/>
              </a:rPr>
              <a:t>H NMR</a:t>
            </a: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(CDCl3, 400 MHz, ppm) δ: </a:t>
            </a:r>
            <a:r>
              <a:rPr lang="en-US" dirty="0">
                <a:latin typeface="Cambria" panose="02040503050406030204" pitchFamily="18" charset="0"/>
              </a:rPr>
              <a:t>7.64 (2H, d, </a:t>
            </a:r>
            <a:r>
              <a:rPr lang="en-US" i="1" dirty="0">
                <a:latin typeface="Cambria" panose="02040503050406030204" pitchFamily="18" charset="0"/>
              </a:rPr>
              <a:t>J = </a:t>
            </a:r>
            <a:r>
              <a:rPr lang="en-US" dirty="0">
                <a:latin typeface="Cambria" panose="02040503050406030204" pitchFamily="18" charset="0"/>
              </a:rPr>
              <a:t>8.06 Hz), 7.36 (2H, d, </a:t>
            </a:r>
            <a:r>
              <a:rPr lang="en-US" i="1" dirty="0">
                <a:latin typeface="Cambria" panose="02040503050406030204" pitchFamily="18" charset="0"/>
              </a:rPr>
              <a:t>J</a:t>
            </a:r>
            <a:r>
              <a:rPr lang="en-US" dirty="0">
                <a:latin typeface="Cambria" panose="02040503050406030204" pitchFamily="18" charset="0"/>
              </a:rPr>
              <a:t> = 8.36 Hz), 4.33 (2H, t, </a:t>
            </a:r>
            <a:r>
              <a:rPr lang="en-US" i="1" dirty="0">
                <a:latin typeface="Cambria" panose="02040503050406030204" pitchFamily="18" charset="0"/>
              </a:rPr>
              <a:t>J</a:t>
            </a:r>
            <a:r>
              <a:rPr lang="en-US" dirty="0">
                <a:latin typeface="Cambria" panose="02040503050406030204" pitchFamily="18" charset="0"/>
              </a:rPr>
              <a:t> = 5.46 Hz), 3.46 (2H, t, </a:t>
            </a:r>
            <a:r>
              <a:rPr lang="en-US" i="1" dirty="0">
                <a:latin typeface="Cambria" panose="02040503050406030204" pitchFamily="18" charset="0"/>
              </a:rPr>
              <a:t>J</a:t>
            </a:r>
            <a:r>
              <a:rPr lang="en-US" dirty="0">
                <a:latin typeface="Cambria" panose="02040503050406030204" pitchFamily="18" charset="0"/>
              </a:rPr>
              <a:t> = 5.64 Hz), 1.85-1.73 (4H, m), 1.60-1.54 (2H, m).</a:t>
            </a:r>
          </a:p>
        </p:txBody>
      </p:sp>
      <p:pic>
        <p:nvPicPr>
          <p:cNvPr id="2" name="Picture 1">
            <a:extLst>
              <a:ext uri="{FF2B5EF4-FFF2-40B4-BE49-F238E27FC236}">
                <a16:creationId xmlns:a16="http://schemas.microsoft.com/office/drawing/2014/main" xmlns="" id="{54A0A431-5805-4BB0-93DC-41BC19B5ED9A}"/>
              </a:ext>
            </a:extLst>
          </p:cNvPr>
          <p:cNvPicPr>
            <a:picLocks noChangeAspect="1"/>
          </p:cNvPicPr>
          <p:nvPr/>
        </p:nvPicPr>
        <p:blipFill>
          <a:blip r:embed="rId2"/>
          <a:stretch>
            <a:fillRect/>
          </a:stretch>
        </p:blipFill>
        <p:spPr>
          <a:xfrm>
            <a:off x="2419757" y="559009"/>
            <a:ext cx="7127400" cy="4420119"/>
          </a:xfrm>
          <a:prstGeom prst="rect">
            <a:avLst/>
          </a:prstGeom>
          <a:ln w="25400"/>
        </p:spPr>
        <p:style>
          <a:lnRef idx="2">
            <a:schemeClr val="accent5"/>
          </a:lnRef>
          <a:fillRef idx="1">
            <a:schemeClr val="lt1"/>
          </a:fillRef>
          <a:effectRef idx="0">
            <a:schemeClr val="accent5"/>
          </a:effectRef>
          <a:fontRef idx="minor">
            <a:schemeClr val="dk1"/>
          </a:fontRef>
        </p:style>
      </p:pic>
      <p:sp>
        <p:nvSpPr>
          <p:cNvPr id="3" name="TextBox 2">
            <a:extLst>
              <a:ext uri="{FF2B5EF4-FFF2-40B4-BE49-F238E27FC236}">
                <a16:creationId xmlns:a16="http://schemas.microsoft.com/office/drawing/2014/main" xmlns="" id="{D382F2AC-394F-4A78-8A79-20EA68816F11}"/>
              </a:ext>
            </a:extLst>
          </p:cNvPr>
          <p:cNvSpPr txBox="1"/>
          <p:nvPr/>
        </p:nvSpPr>
        <p:spPr>
          <a:xfrm>
            <a:off x="204716" y="158899"/>
            <a:ext cx="1600823" cy="400110"/>
          </a:xfrm>
          <a:prstGeom prst="rect">
            <a:avLst/>
          </a:prstGeom>
          <a:noFill/>
        </p:spPr>
        <p:txBody>
          <a:bodyPr wrap="none" rtlCol="0">
            <a:spAutoFit/>
          </a:bodyPr>
          <a:lstStyle/>
          <a:p>
            <a:r>
              <a:rPr lang="en-US" sz="2000" b="1" dirty="0">
                <a:solidFill>
                  <a:srgbClr val="FF0000"/>
                </a:solidFill>
              </a:rPr>
              <a:t>Spectral Data</a:t>
            </a:r>
          </a:p>
        </p:txBody>
      </p:sp>
    </p:spTree>
    <p:extLst>
      <p:ext uri="{BB962C8B-B14F-4D97-AF65-F5344CB8AC3E}">
        <p14:creationId xmlns:p14="http://schemas.microsoft.com/office/powerpoint/2010/main" val="214301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822" y="132392"/>
            <a:ext cx="6072553" cy="369332"/>
          </a:xfrm>
          <a:prstGeom prst="rect">
            <a:avLst/>
          </a:prstGeom>
          <a:solidFill>
            <a:schemeClr val="bg1">
              <a:lumMod val="95000"/>
            </a:schemeClr>
          </a:solidFill>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baseline="30000" dirty="0">
                <a:latin typeface="Times New Roman" panose="02020603050405020304" pitchFamily="18" charset="0"/>
                <a:ea typeface="Times New Roman" panose="02020603050405020304" pitchFamily="18" charset="0"/>
              </a:rPr>
              <a:t>13</a:t>
            </a:r>
            <a:r>
              <a:rPr lang="en-US" b="1" dirty="0">
                <a:latin typeface="Times New Roman" panose="02020603050405020304" pitchFamily="18" charset="0"/>
                <a:ea typeface="Times New Roman" panose="02020603050405020304" pitchFamily="18" charset="0"/>
              </a:rPr>
              <a:t>C NMR </a:t>
            </a:r>
            <a:r>
              <a:rPr lang="en-US" b="1" dirty="0">
                <a:latin typeface="Cambria" panose="02040503050406030204" pitchFamily="18" charset="0"/>
              </a:rPr>
              <a:t>4-(morpholine-4-carbonothioyl) benzonitrile</a:t>
            </a:r>
            <a:endParaRPr lang="en-US" dirty="0"/>
          </a:p>
        </p:txBody>
      </p:sp>
      <p:sp>
        <p:nvSpPr>
          <p:cNvPr id="6" name="Rectangle 5"/>
          <p:cNvSpPr/>
          <p:nvPr/>
        </p:nvSpPr>
        <p:spPr>
          <a:xfrm>
            <a:off x="1735541" y="5321309"/>
            <a:ext cx="8271801" cy="92333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en-US" b="1" baseline="30000" dirty="0">
                <a:latin typeface="Times New Roman" panose="02020603050405020304" pitchFamily="18" charset="0"/>
                <a:ea typeface="Times New Roman" panose="02020603050405020304" pitchFamily="18" charset="0"/>
              </a:rPr>
              <a:t>13</a:t>
            </a:r>
            <a:r>
              <a:rPr lang="en-US" b="1" dirty="0">
                <a:latin typeface="Times New Roman" panose="02020603050405020304" pitchFamily="18" charset="0"/>
                <a:ea typeface="Times New Roman" panose="02020603050405020304" pitchFamily="18" charset="0"/>
              </a:rPr>
              <a:t>C NMR</a:t>
            </a: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(CDCl3, 100 MHz, ppm) δ: </a:t>
            </a:r>
            <a:r>
              <a:rPr lang="en-US" dirty="0">
                <a:latin typeface="Cambria" panose="02040503050406030204" pitchFamily="18" charset="0"/>
              </a:rPr>
              <a:t>196.41, 147.20, 132.44, 126.07, 118.33, 111.86, 53.28, 50.36, 26.86, 25.41, 23.99.</a:t>
            </a:r>
          </a:p>
        </p:txBody>
      </p:sp>
      <p:graphicFrame>
        <p:nvGraphicFramePr>
          <p:cNvPr id="2" name="Object 1">
            <a:extLst>
              <a:ext uri="{FF2B5EF4-FFF2-40B4-BE49-F238E27FC236}">
                <a16:creationId xmlns:a16="http://schemas.microsoft.com/office/drawing/2014/main" xmlns="" id="{1B7E449A-1C64-40DB-A84C-EA6183F98716}"/>
              </a:ext>
            </a:extLst>
          </p:cNvPr>
          <p:cNvGraphicFramePr>
            <a:graphicFrameLocks noChangeAspect="1"/>
          </p:cNvGraphicFramePr>
          <p:nvPr>
            <p:extLst>
              <p:ext uri="{D42A27DB-BD31-4B8C-83A1-F6EECF244321}">
                <p14:modId xmlns:p14="http://schemas.microsoft.com/office/powerpoint/2010/main" val="3775815577"/>
              </p:ext>
            </p:extLst>
          </p:nvPr>
        </p:nvGraphicFramePr>
        <p:xfrm>
          <a:off x="2195505" y="602446"/>
          <a:ext cx="7215781" cy="4519258"/>
        </p:xfrm>
        <a:graphic>
          <a:graphicData uri="http://schemas.openxmlformats.org/presentationml/2006/ole">
            <mc:AlternateContent xmlns:mc="http://schemas.openxmlformats.org/markup-compatibility/2006">
              <mc:Choice xmlns:v="urn:schemas-microsoft-com:vml" Requires="v">
                <p:oleObj spid="_x0000_s8263" name="CS ChemDraw Drawing" r:id="rId3" imgW="5146212" imgH="3407224" progId="ChemDraw.Document.6.0">
                  <p:embed/>
                </p:oleObj>
              </mc:Choice>
              <mc:Fallback>
                <p:oleObj name="CS ChemDraw Drawing" r:id="rId3" imgW="5146212" imgH="3407224" progId="ChemDraw.Document.6.0">
                  <p:embed/>
                  <p:pic>
                    <p:nvPicPr>
                      <p:cNvPr id="2" name="Object 1">
                        <a:extLst>
                          <a:ext uri="{FF2B5EF4-FFF2-40B4-BE49-F238E27FC236}">
                            <a16:creationId xmlns:a16="http://schemas.microsoft.com/office/drawing/2014/main" xmlns="" id="{1B7E449A-1C64-40DB-A84C-EA6183F98716}"/>
                          </a:ext>
                        </a:extLst>
                      </p:cNvPr>
                      <p:cNvPicPr/>
                      <p:nvPr/>
                    </p:nvPicPr>
                    <p:blipFill>
                      <a:blip r:embed="rId4"/>
                      <a:stretch>
                        <a:fillRect/>
                      </a:stretch>
                    </p:blipFill>
                    <p:spPr>
                      <a:xfrm>
                        <a:off x="2195505" y="602446"/>
                        <a:ext cx="7215781" cy="4519258"/>
                      </a:xfrm>
                      <a:prstGeom prst="rect">
                        <a:avLst/>
                      </a:prstGeom>
                      <a:solidFill>
                        <a:schemeClr val="bg1"/>
                      </a:solidFill>
                      <a:ln w="25400">
                        <a:solidFill>
                          <a:srgbClr val="002060"/>
                        </a:solidFill>
                      </a:ln>
                    </p:spPr>
                  </p:pic>
                </p:oleObj>
              </mc:Fallback>
            </mc:AlternateContent>
          </a:graphicData>
        </a:graphic>
      </p:graphicFrame>
    </p:spTree>
    <p:extLst>
      <p:ext uri="{BB962C8B-B14F-4D97-AF65-F5344CB8AC3E}">
        <p14:creationId xmlns:p14="http://schemas.microsoft.com/office/powerpoint/2010/main" val="325292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E0CC11-17E9-4732-86DE-8DA2B5ACE567}"/>
              </a:ext>
            </a:extLst>
          </p:cNvPr>
          <p:cNvSpPr txBox="1"/>
          <p:nvPr/>
        </p:nvSpPr>
        <p:spPr>
          <a:xfrm>
            <a:off x="2307100" y="2546252"/>
            <a:ext cx="7112909" cy="646331"/>
          </a:xfrm>
          <a:prstGeom prst="rect">
            <a:avLst/>
          </a:prstGeom>
          <a:noFill/>
        </p:spPr>
        <p:txBody>
          <a:bodyPr wrap="none" rtlCol="0">
            <a:spAutoFit/>
          </a:bodyPr>
          <a:lstStyle/>
          <a:p>
            <a:r>
              <a:rPr lang="en-US" sz="3600" b="1" dirty="0">
                <a:solidFill>
                  <a:srgbClr val="002060"/>
                </a:solidFill>
              </a:rPr>
              <a:t>What is Supramolecular Chemistry ?</a:t>
            </a:r>
          </a:p>
        </p:txBody>
      </p:sp>
    </p:spTree>
    <p:extLst>
      <p:ext uri="{BB962C8B-B14F-4D97-AF65-F5344CB8AC3E}">
        <p14:creationId xmlns:p14="http://schemas.microsoft.com/office/powerpoint/2010/main" val="3625964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6066EA8-6BB4-411C-B0C0-0C20D779D01A}"/>
              </a:ext>
            </a:extLst>
          </p:cNvPr>
          <p:cNvGrpSpPr/>
          <p:nvPr/>
        </p:nvGrpSpPr>
        <p:grpSpPr>
          <a:xfrm>
            <a:off x="2797638" y="886014"/>
            <a:ext cx="6815089" cy="4220780"/>
            <a:chOff x="3011298" y="969696"/>
            <a:chExt cx="6815089" cy="4220780"/>
          </a:xfrm>
        </p:grpSpPr>
        <p:pic>
          <p:nvPicPr>
            <p:cNvPr id="4" name="Picture 3">
              <a:extLst>
                <a:ext uri="{FF2B5EF4-FFF2-40B4-BE49-F238E27FC236}">
                  <a16:creationId xmlns:a16="http://schemas.microsoft.com/office/drawing/2014/main" xmlns="" id="{EC710510-72C3-4260-97E4-534533D8D6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1298" y="969696"/>
              <a:ext cx="6815089" cy="4220780"/>
            </a:xfrm>
            <a:prstGeom prst="rect">
              <a:avLst/>
            </a:prstGeom>
            <a:solidFill>
              <a:schemeClr val="bg1"/>
            </a:solidFill>
            <a:ln w="22225">
              <a:solidFill>
                <a:srgbClr val="C00000"/>
              </a:solidFill>
            </a:ln>
            <a:extLst/>
          </p:spPr>
        </p:pic>
        <p:pic>
          <p:nvPicPr>
            <p:cNvPr id="5" name="Picture 4">
              <a:extLst>
                <a:ext uri="{FF2B5EF4-FFF2-40B4-BE49-F238E27FC236}">
                  <a16:creationId xmlns:a16="http://schemas.microsoft.com/office/drawing/2014/main" xmlns="" id="{032248F8-4FAA-412D-8EF0-DBD6EA577AC6}"/>
                </a:ext>
              </a:extLst>
            </p:cNvPr>
            <p:cNvPicPr/>
            <p:nvPr/>
          </p:nvPicPr>
          <p:blipFill>
            <a:blip r:embed="rId3"/>
            <a:stretch>
              <a:fillRect/>
            </a:stretch>
          </p:blipFill>
          <p:spPr>
            <a:xfrm>
              <a:off x="7063366" y="1601252"/>
              <a:ext cx="1293642" cy="724461"/>
            </a:xfrm>
            <a:prstGeom prst="rect">
              <a:avLst/>
            </a:prstGeom>
            <a:solidFill>
              <a:schemeClr val="bg1">
                <a:lumMod val="95000"/>
              </a:schemeClr>
            </a:solidFill>
            <a:ln w="12700">
              <a:solidFill>
                <a:schemeClr val="bg1"/>
              </a:solidFill>
            </a:ln>
          </p:spPr>
        </p:pic>
      </p:grpSp>
      <p:sp>
        <p:nvSpPr>
          <p:cNvPr id="6" name="Rectangle 5">
            <a:extLst>
              <a:ext uri="{FF2B5EF4-FFF2-40B4-BE49-F238E27FC236}">
                <a16:creationId xmlns:a16="http://schemas.microsoft.com/office/drawing/2014/main" xmlns="" id="{91D2E167-0DFB-44F4-B0D3-3A1F4CB6E1B9}"/>
              </a:ext>
            </a:extLst>
          </p:cNvPr>
          <p:cNvSpPr/>
          <p:nvPr/>
        </p:nvSpPr>
        <p:spPr>
          <a:xfrm>
            <a:off x="3279872" y="355032"/>
            <a:ext cx="5850620" cy="369332"/>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b="1" dirty="0">
                <a:latin typeface="Cambria" panose="02040503050406030204" pitchFamily="18" charset="0"/>
              </a:rPr>
              <a:t>Mass of 4-(morpholine-4-carbonothioyl) benzonitrile</a:t>
            </a:r>
            <a:endParaRPr lang="en-US" dirty="0"/>
          </a:p>
        </p:txBody>
      </p:sp>
      <p:sp>
        <p:nvSpPr>
          <p:cNvPr id="8" name="TextBox 7">
            <a:extLst>
              <a:ext uri="{FF2B5EF4-FFF2-40B4-BE49-F238E27FC236}">
                <a16:creationId xmlns:a16="http://schemas.microsoft.com/office/drawing/2014/main" xmlns="" id="{DA42AE66-8710-4AE9-9BB0-AEAFEF758B98}"/>
              </a:ext>
            </a:extLst>
          </p:cNvPr>
          <p:cNvSpPr txBox="1"/>
          <p:nvPr/>
        </p:nvSpPr>
        <p:spPr>
          <a:xfrm>
            <a:off x="4831307" y="5268444"/>
            <a:ext cx="2495555" cy="369332"/>
          </a:xfrm>
          <a:prstGeom prst="rect">
            <a:avLst/>
          </a:prstGeom>
          <a:noFill/>
        </p:spPr>
        <p:txBody>
          <a:bodyPr wrap="none" rtlCol="0">
            <a:spAutoFit/>
          </a:bodyPr>
          <a:lstStyle/>
          <a:p>
            <a:r>
              <a:rPr lang="en-US" b="1" dirty="0"/>
              <a:t>MS (ESI) m/z: </a:t>
            </a:r>
            <a:r>
              <a:rPr lang="en-US" dirty="0"/>
              <a:t>233 [M+1]</a:t>
            </a:r>
          </a:p>
        </p:txBody>
      </p:sp>
    </p:spTree>
    <p:extLst>
      <p:ext uri="{BB962C8B-B14F-4D97-AF65-F5344CB8AC3E}">
        <p14:creationId xmlns:p14="http://schemas.microsoft.com/office/powerpoint/2010/main" val="409984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185B0B-F370-4BD4-B5E7-7C5433ACFBDF}"/>
              </a:ext>
            </a:extLst>
          </p:cNvPr>
          <p:cNvSpPr/>
          <p:nvPr/>
        </p:nvSpPr>
        <p:spPr>
          <a:xfrm>
            <a:off x="1735017" y="1041011"/>
            <a:ext cx="8637563" cy="4385816"/>
          </a:xfrm>
          <a:prstGeom prst="rect">
            <a:avLst/>
          </a:prstGeom>
          <a:solidFill>
            <a:schemeClr val="bg1"/>
          </a:solidFill>
          <a:ln>
            <a:solidFill>
              <a:schemeClr val="bg1"/>
            </a:solidFill>
          </a:ln>
        </p:spPr>
        <p:txBody>
          <a:bodyPr wrap="square">
            <a:spAutoFit/>
          </a:bodyPr>
          <a:lstStyle/>
          <a:p>
            <a:pPr marL="285750" indent="-285750" algn="just">
              <a:lnSpc>
                <a:spcPct val="200000"/>
              </a:lnSpc>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Mangal"/>
              </a:rPr>
              <a:t>In conclusion, we have developed a very simple, facile and conveniently practical method for easy access of thioamide derivatives.</a:t>
            </a:r>
          </a:p>
          <a:p>
            <a:pPr marL="285750" indent="-285750" algn="just">
              <a:lnSpc>
                <a:spcPct val="200000"/>
              </a:lnSpc>
              <a:buFont typeface="Wingdings" panose="05000000000000000000" pitchFamily="2" charset="2"/>
              <a:buChar char="v"/>
            </a:pPr>
            <a:r>
              <a:rPr lang="en-US" dirty="0">
                <a:solidFill>
                  <a:srgbClr val="000000"/>
                </a:solidFill>
                <a:latin typeface="Times New Roman" panose="02020603050405020304" pitchFamily="18" charset="0"/>
                <a:ea typeface="Calibri" panose="020F0502020204030204" pitchFamily="34" charset="0"/>
                <a:cs typeface="Mangal"/>
              </a:rPr>
              <a:t>β</a:t>
            </a:r>
            <a:r>
              <a:rPr lang="en-US" dirty="0">
                <a:latin typeface="Times New Roman" panose="02020603050405020304" pitchFamily="18" charset="0"/>
                <a:ea typeface="Calibri" panose="020F0502020204030204" pitchFamily="34" charset="0"/>
                <a:cs typeface="Mangal"/>
              </a:rPr>
              <a:t>-cyclodextrin is environmentally benign, non-toxic and reusable catalyst for a one-pot multicomponent reaction in water for thioamide synthesis.</a:t>
            </a:r>
          </a:p>
          <a:p>
            <a:pPr marL="285750" indent="-285750" algn="just">
              <a:lnSpc>
                <a:spcPct val="200000"/>
              </a:lnSpc>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Mangal"/>
              </a:rPr>
              <a:t> The prominent advantages of this method are mild reaction conditions, shorter reaction times, good to excellent yields, easy recovery as well as reuse of catalyst. </a:t>
            </a:r>
          </a:p>
          <a:p>
            <a:pPr marL="285750" indent="-285750" algn="just">
              <a:lnSpc>
                <a:spcPct val="150000"/>
              </a:lnSpc>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Mangal"/>
              </a:rPr>
              <a:t>Meanwhile, the reusability of biodegradable </a:t>
            </a:r>
            <a:r>
              <a:rPr lang="en-US" dirty="0">
                <a:solidFill>
                  <a:srgbClr val="000000"/>
                </a:solidFill>
                <a:latin typeface="Times New Roman" panose="02020603050405020304" pitchFamily="18" charset="0"/>
                <a:ea typeface="Calibri" panose="020F0502020204030204" pitchFamily="34" charset="0"/>
                <a:cs typeface="Mangal"/>
              </a:rPr>
              <a:t>β</a:t>
            </a:r>
            <a:r>
              <a:rPr lang="en-US" dirty="0">
                <a:latin typeface="Times New Roman" panose="02020603050405020304" pitchFamily="18" charset="0"/>
                <a:ea typeface="Calibri" panose="020F0502020204030204" pitchFamily="34" charset="0"/>
                <a:cs typeface="Mangal"/>
              </a:rPr>
              <a:t>-cyclodextrin and green solvent water are the key advantages of present method.</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Mangal"/>
            </a:endParaRPr>
          </a:p>
        </p:txBody>
      </p:sp>
      <p:sp>
        <p:nvSpPr>
          <p:cNvPr id="4" name="TextBox 3">
            <a:extLst>
              <a:ext uri="{FF2B5EF4-FFF2-40B4-BE49-F238E27FC236}">
                <a16:creationId xmlns:a16="http://schemas.microsoft.com/office/drawing/2014/main" xmlns="" id="{DA3AA0F9-E2D2-4A09-AD84-77CDDC49E59D}"/>
              </a:ext>
            </a:extLst>
          </p:cNvPr>
          <p:cNvSpPr txBox="1"/>
          <p:nvPr/>
        </p:nvSpPr>
        <p:spPr>
          <a:xfrm>
            <a:off x="5103056" y="390759"/>
            <a:ext cx="1901483" cy="523220"/>
          </a:xfrm>
          <a:prstGeom prst="rect">
            <a:avLst/>
          </a:prstGeom>
          <a:solidFill>
            <a:schemeClr val="accent2">
              <a:lumMod val="20000"/>
              <a:lumOff val="80000"/>
            </a:schemeClr>
          </a:solidFill>
          <a:ln>
            <a:solidFill>
              <a:srgbClr val="92D050"/>
            </a:solidFill>
          </a:ln>
        </p:spPr>
        <p:style>
          <a:lnRef idx="0">
            <a:scrgbClr r="0" g="0" b="0"/>
          </a:lnRef>
          <a:fillRef idx="0">
            <a:scrgbClr r="0" g="0" b="0"/>
          </a:fillRef>
          <a:effectRef idx="0">
            <a:scrgbClr r="0" g="0" b="0"/>
          </a:effectRef>
          <a:fontRef idx="minor">
            <a:schemeClr val="accent2"/>
          </a:fontRef>
        </p:style>
        <p:txBody>
          <a:bodyPr wrap="none" rtlCol="0">
            <a:spAutoFit/>
          </a:bodyPr>
          <a:lstStyle/>
          <a:p>
            <a:r>
              <a:rPr lang="en-US" sz="2800" b="1" dirty="0">
                <a:latin typeface="Times New Roman" panose="02020603050405020304" pitchFamily="18" charset="0"/>
                <a:ea typeface="Calibri" panose="020F0502020204030204" pitchFamily="34" charset="0"/>
                <a:cs typeface="Mangal"/>
              </a:rPr>
              <a:t>Conclusion</a:t>
            </a:r>
            <a:endParaRPr lang="en-US" sz="2000" dirty="0">
              <a:latin typeface="Calibri" panose="020F0502020204030204" pitchFamily="34" charset="0"/>
              <a:ea typeface="Calibri" panose="020F0502020204030204" pitchFamily="34" charset="0"/>
              <a:cs typeface="Mangal"/>
            </a:endParaRPr>
          </a:p>
        </p:txBody>
      </p:sp>
    </p:spTree>
    <p:extLst>
      <p:ext uri="{BB962C8B-B14F-4D97-AF65-F5344CB8AC3E}">
        <p14:creationId xmlns:p14="http://schemas.microsoft.com/office/powerpoint/2010/main" val="344986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8D434C4-9D0D-473B-B4EC-960C08C9213D}"/>
              </a:ext>
            </a:extLst>
          </p:cNvPr>
          <p:cNvSpPr/>
          <p:nvPr/>
        </p:nvSpPr>
        <p:spPr>
          <a:xfrm>
            <a:off x="562707" y="291752"/>
            <a:ext cx="11352628" cy="5909310"/>
          </a:xfrm>
          <a:prstGeom prst="rect">
            <a:avLst/>
          </a:prstGeom>
        </p:spPr>
        <p:txBody>
          <a:bodyPr wrap="square">
            <a:spAutoFit/>
          </a:bodyPr>
          <a:lstStyle/>
          <a:p>
            <a:pPr algn="just">
              <a:lnSpc>
                <a:spcPct val="150000"/>
              </a:lnSpc>
            </a:pPr>
            <a:r>
              <a:rPr lang="en-US" sz="1400" b="1" dirty="0">
                <a:solidFill>
                  <a:srgbClr val="C00000"/>
                </a:solidFill>
                <a:latin typeface="Times New Roman" panose="02020603050405020304" pitchFamily="18" charset="0"/>
                <a:ea typeface="Calibri" panose="020F0502020204030204" pitchFamily="34" charset="0"/>
                <a:cs typeface="Mangal" panose="02040503050203030202" pitchFamily="18" charset="0"/>
              </a:rPr>
              <a:t>References: </a:t>
            </a:r>
            <a:endParaRPr lang="en-US" sz="1400" dirty="0">
              <a:solidFill>
                <a:srgbClr val="C00000"/>
              </a:solidFill>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Downer, N. K.; Jackson, Y. A. </a:t>
            </a:r>
            <a:r>
              <a:rPr lang="en-US" sz="1400" i="1" dirty="0">
                <a:latin typeface="Times New Roman" panose="02020603050405020304" pitchFamily="18" charset="0"/>
                <a:ea typeface="Calibri" panose="020F0502020204030204" pitchFamily="34" charset="0"/>
                <a:cs typeface="Mangal" panose="02040503050203030202" pitchFamily="18" charset="0"/>
              </a:rPr>
              <a:t>Org. Biomol. Chem. </a:t>
            </a:r>
            <a:r>
              <a:rPr lang="en-US" sz="1400" b="1" dirty="0">
                <a:latin typeface="Times New Roman" panose="02020603050405020304" pitchFamily="18" charset="0"/>
                <a:ea typeface="Calibri" panose="020F0502020204030204" pitchFamily="34" charset="0"/>
                <a:cs typeface="Mangal" panose="02040503050203030202" pitchFamily="18" charset="0"/>
              </a:rPr>
              <a:t>2004</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2</a:t>
            </a:r>
            <a:r>
              <a:rPr lang="en-US" sz="1400" dirty="0">
                <a:latin typeface="Times New Roman" panose="02020603050405020304" pitchFamily="18" charset="0"/>
                <a:ea typeface="Calibri" panose="020F0502020204030204" pitchFamily="34" charset="0"/>
                <a:cs typeface="Mangal" panose="02040503050203030202" pitchFamily="18" charset="0"/>
              </a:rPr>
              <a:t>, 3039.</a:t>
            </a: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Inoue, Y.; Kanbara, T.; Yamamoto, T. </a:t>
            </a:r>
            <a:r>
              <a:rPr lang="en-US" sz="1400" i="1" dirty="0">
                <a:latin typeface="Times New Roman" panose="02020603050405020304" pitchFamily="18" charset="0"/>
                <a:ea typeface="Calibri" panose="020F0502020204030204" pitchFamily="34" charset="0"/>
                <a:cs typeface="Mangal" panose="02040503050203030202" pitchFamily="18" charset="0"/>
              </a:rPr>
              <a:t>Tetrahedron Lett. </a:t>
            </a:r>
            <a:r>
              <a:rPr lang="en-US" sz="1400" b="1" dirty="0">
                <a:latin typeface="Times New Roman" panose="02020603050405020304" pitchFamily="18" charset="0"/>
                <a:ea typeface="Calibri" panose="020F0502020204030204" pitchFamily="34" charset="0"/>
                <a:cs typeface="Mangal" panose="02040503050203030202" pitchFamily="18" charset="0"/>
              </a:rPr>
              <a:t>2003</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44</a:t>
            </a:r>
            <a:r>
              <a:rPr lang="en-US" sz="1400" dirty="0">
                <a:latin typeface="Times New Roman" panose="02020603050405020304" pitchFamily="18" charset="0"/>
                <a:ea typeface="Calibri" panose="020F0502020204030204" pitchFamily="34" charset="0"/>
                <a:cs typeface="Mangal" panose="02040503050203030202" pitchFamily="18" charset="0"/>
              </a:rPr>
              <a:t>, 5167.</a:t>
            </a: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Bartlett, P. A.; Spear, K. L.; Jacobsen, N. E. </a:t>
            </a:r>
            <a:r>
              <a:rPr lang="en-US" sz="1400" i="1" dirty="0">
                <a:latin typeface="Times New Roman" panose="02020603050405020304" pitchFamily="18" charset="0"/>
                <a:ea typeface="Calibri" panose="020F0502020204030204" pitchFamily="34" charset="0"/>
                <a:cs typeface="Mangal" panose="02040503050203030202" pitchFamily="18" charset="0"/>
              </a:rPr>
              <a:t>Biochemistry</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b="1" dirty="0">
                <a:latin typeface="Times New Roman" panose="02020603050405020304" pitchFamily="18" charset="0"/>
                <a:ea typeface="Calibri" panose="020F0502020204030204" pitchFamily="34" charset="0"/>
                <a:cs typeface="Mangal" panose="02040503050203030202" pitchFamily="18" charset="0"/>
              </a:rPr>
              <a:t>1982</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21</a:t>
            </a:r>
            <a:r>
              <a:rPr lang="en-US" sz="1400" dirty="0">
                <a:latin typeface="Times New Roman" panose="02020603050405020304" pitchFamily="18" charset="0"/>
                <a:ea typeface="Calibri" panose="020F0502020204030204" pitchFamily="34" charset="0"/>
                <a:cs typeface="Mangal" panose="02040503050203030202" pitchFamily="18" charset="0"/>
              </a:rPr>
              <a:t>(7), 1608.</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Lincke, T.; Behnken, S.; Ishida, K.; Roth, M.; Hertweck, C. </a:t>
            </a:r>
            <a:r>
              <a:rPr lang="en-US" sz="1400" i="1" dirty="0">
                <a:latin typeface="Times New Roman" panose="02020603050405020304" pitchFamily="18" charset="0"/>
                <a:ea typeface="Calibri" panose="020F0502020204030204" pitchFamily="34" charset="0"/>
                <a:cs typeface="Mangal" panose="02040503050203030202" pitchFamily="18" charset="0"/>
              </a:rPr>
              <a:t>Angew. Chem., Int. Ed. </a:t>
            </a:r>
            <a:r>
              <a:rPr lang="en-US" sz="1400" b="1" dirty="0">
                <a:latin typeface="Times New Roman" panose="02020603050405020304" pitchFamily="18" charset="0"/>
                <a:ea typeface="Calibri" panose="020F0502020204030204" pitchFamily="34" charset="0"/>
                <a:cs typeface="Mangal" panose="02040503050203030202" pitchFamily="18" charset="0"/>
              </a:rPr>
              <a:t>2010</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49</a:t>
            </a:r>
            <a:r>
              <a:rPr lang="en-US" sz="1400" dirty="0">
                <a:latin typeface="Times New Roman" panose="02020603050405020304" pitchFamily="18" charset="0"/>
                <a:ea typeface="Calibri" panose="020F0502020204030204" pitchFamily="34" charset="0"/>
                <a:cs typeface="Mangal" panose="02040503050203030202" pitchFamily="18" charset="0"/>
              </a:rPr>
              <a:t>, 2011. </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GulliverRM"/>
                <a:cs typeface="Mangal" panose="02040503050203030202" pitchFamily="18" charset="0"/>
              </a:rPr>
              <a:t>Pathare, S. P.; Pramod S. Chaudhari, P. S.; Akamanchi, K. G. </a:t>
            </a:r>
            <a:r>
              <a:rPr lang="en-US" sz="1400" i="1" dirty="0">
                <a:latin typeface="Times New Roman" panose="02020603050405020304" pitchFamily="18" charset="0"/>
                <a:ea typeface="GulliverRM"/>
                <a:cs typeface="Mangal" panose="02040503050203030202" pitchFamily="18" charset="0"/>
              </a:rPr>
              <a:t>Applied Catalysis A: General</a:t>
            </a:r>
            <a:r>
              <a:rPr lang="en-US" sz="1400" dirty="0">
                <a:latin typeface="Times New Roman" panose="02020603050405020304" pitchFamily="18" charset="0"/>
                <a:ea typeface="GulliverRM"/>
                <a:cs typeface="Mangal" panose="02040503050203030202" pitchFamily="18" charset="0"/>
              </a:rPr>
              <a:t> </a:t>
            </a:r>
            <a:r>
              <a:rPr lang="en-US" sz="1400" b="1" dirty="0">
                <a:latin typeface="Times New Roman" panose="02020603050405020304" pitchFamily="18" charset="0"/>
                <a:ea typeface="GulliverRM"/>
                <a:cs typeface="Mangal" panose="02040503050203030202" pitchFamily="18" charset="0"/>
              </a:rPr>
              <a:t>2012</a:t>
            </a:r>
            <a:r>
              <a:rPr lang="en-US" sz="1400" dirty="0">
                <a:latin typeface="Times New Roman" panose="02020603050405020304" pitchFamily="18" charset="0"/>
                <a:ea typeface="GulliverRM"/>
                <a:cs typeface="Mangal" panose="02040503050203030202" pitchFamily="18" charset="0"/>
              </a:rPr>
              <a:t>, </a:t>
            </a:r>
            <a:r>
              <a:rPr lang="en-US" sz="1400" i="1" dirty="0">
                <a:latin typeface="Times New Roman" panose="02020603050405020304" pitchFamily="18" charset="0"/>
                <a:ea typeface="GulliverRM"/>
                <a:cs typeface="Mangal" panose="02040503050203030202" pitchFamily="18" charset="0"/>
              </a:rPr>
              <a:t>425-426</a:t>
            </a:r>
            <a:r>
              <a:rPr lang="en-US" sz="1400" dirty="0">
                <a:latin typeface="Times New Roman" panose="02020603050405020304" pitchFamily="18" charset="0"/>
                <a:ea typeface="GulliverRM"/>
                <a:cs typeface="Mangal" panose="02040503050203030202" pitchFamily="18" charset="0"/>
              </a:rPr>
              <a:t>, 125.</a:t>
            </a:r>
            <a:r>
              <a:rPr lang="en-US" sz="1400" dirty="0">
                <a:latin typeface="Times New Roman" panose="02020603050405020304" pitchFamily="18" charset="0"/>
                <a:ea typeface="Calibri" panose="020F0502020204030204" pitchFamily="34" charset="0"/>
                <a:cs typeface="Mangal" panose="02040503050203030202" pitchFamily="18" charset="0"/>
              </a:rPr>
              <a:t> </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Mahammed, K. A.; Jayashankara, V. P.; Premsai Rai, N.; Mohana Raju, K.; Arunachalam, P. N. </a:t>
            </a:r>
            <a:r>
              <a:rPr lang="en-US" sz="1400" i="1" dirty="0">
                <a:latin typeface="Times New Roman" panose="02020603050405020304" pitchFamily="18" charset="0"/>
                <a:ea typeface="Calibri" panose="020F0502020204030204" pitchFamily="34" charset="0"/>
                <a:cs typeface="Mangal" panose="02040503050203030202" pitchFamily="18" charset="0"/>
              </a:rPr>
              <a:t>Synlett </a:t>
            </a:r>
            <a:r>
              <a:rPr lang="en-US" sz="1400" b="1" dirty="0">
                <a:latin typeface="Times New Roman" panose="02020603050405020304" pitchFamily="18" charset="0"/>
                <a:ea typeface="Calibri" panose="020F0502020204030204" pitchFamily="34" charset="0"/>
                <a:cs typeface="Mangal" panose="02040503050203030202" pitchFamily="18" charset="0"/>
              </a:rPr>
              <a:t>2009</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14,</a:t>
            </a:r>
            <a:r>
              <a:rPr lang="en-US" sz="1400" dirty="0">
                <a:latin typeface="Times New Roman" panose="02020603050405020304" pitchFamily="18" charset="0"/>
                <a:ea typeface="Calibri" panose="020F0502020204030204" pitchFamily="34" charset="0"/>
                <a:cs typeface="Mangal" panose="02040503050203030202" pitchFamily="18" charset="0"/>
              </a:rPr>
              <a:t> 2338.</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Liboska, R.; Daniel Zyka, D.; Miroslav Bobek, M. </a:t>
            </a:r>
            <a:r>
              <a:rPr lang="en-US" sz="1400" i="1" dirty="0">
                <a:latin typeface="Times New Roman" panose="02020603050405020304" pitchFamily="18" charset="0"/>
                <a:ea typeface="Calibri" panose="020F0502020204030204" pitchFamily="34" charset="0"/>
                <a:cs typeface="Mangal" panose="02040503050203030202" pitchFamily="18" charset="0"/>
              </a:rPr>
              <a:t>Synthesis</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b="1" dirty="0">
                <a:latin typeface="Times New Roman" panose="02020603050405020304" pitchFamily="18" charset="0"/>
                <a:ea typeface="Calibri" panose="020F0502020204030204" pitchFamily="34" charset="0"/>
                <a:cs typeface="Mangal" panose="02040503050203030202" pitchFamily="18" charset="0"/>
              </a:rPr>
              <a:t>2002</a:t>
            </a:r>
            <a:r>
              <a:rPr lang="en-US" sz="1400" dirty="0">
                <a:latin typeface="Times New Roman" panose="02020603050405020304" pitchFamily="18" charset="0"/>
                <a:ea typeface="Calibri" panose="020F0502020204030204" pitchFamily="34" charset="0"/>
                <a:cs typeface="Mangal" panose="02040503050203030202" pitchFamily="18" charset="0"/>
              </a:rPr>
              <a:t>, 12, 1649.</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Moghaddam, F. M.; Hojabri, L.; Dohendou, M. Synth. Commun. </a:t>
            </a:r>
            <a:r>
              <a:rPr lang="en-US" sz="1400" b="1" dirty="0">
                <a:latin typeface="Times New Roman" panose="02020603050405020304" pitchFamily="18" charset="0"/>
                <a:ea typeface="Calibri" panose="020F0502020204030204" pitchFamily="34" charset="0"/>
                <a:cs typeface="Mangal" panose="02040503050203030202" pitchFamily="18" charset="0"/>
              </a:rPr>
              <a:t>2003</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33</a:t>
            </a:r>
            <a:r>
              <a:rPr lang="en-US" sz="1400" dirty="0">
                <a:latin typeface="Times New Roman" panose="02020603050405020304" pitchFamily="18" charset="0"/>
                <a:ea typeface="Calibri" panose="020F0502020204030204" pitchFamily="34" charset="0"/>
                <a:cs typeface="Mangal" panose="02040503050203030202" pitchFamily="18" charset="0"/>
              </a:rPr>
              <a:t>, 4279.</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Manaka, A.; Sato, M. </a:t>
            </a:r>
            <a:r>
              <a:rPr lang="en-US" sz="1400" i="1" dirty="0">
                <a:latin typeface="Times New Roman" panose="02020603050405020304" pitchFamily="18" charset="0"/>
                <a:ea typeface="Calibri" panose="020F0502020204030204" pitchFamily="34" charset="0"/>
                <a:cs typeface="Mangal" panose="02040503050203030202" pitchFamily="18" charset="0"/>
              </a:rPr>
              <a:t>Synth. Commun</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b="1" dirty="0">
                <a:latin typeface="Times New Roman" panose="02020603050405020304" pitchFamily="18" charset="0"/>
                <a:ea typeface="Calibri" panose="020F0502020204030204" pitchFamily="34" charset="0"/>
                <a:cs typeface="Mangal" panose="02040503050203030202" pitchFamily="18" charset="0"/>
              </a:rPr>
              <a:t>2005</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35</a:t>
            </a:r>
            <a:r>
              <a:rPr lang="en-US" sz="1400" dirty="0">
                <a:latin typeface="Times New Roman" panose="02020603050405020304" pitchFamily="18" charset="0"/>
                <a:ea typeface="Calibri" panose="020F0502020204030204" pitchFamily="34" charset="0"/>
                <a:cs typeface="Mangal" panose="02040503050203030202" pitchFamily="18" charset="0"/>
              </a:rPr>
              <a:t>, 761. </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Boys, M. L.; Downs, V. L. </a:t>
            </a:r>
            <a:r>
              <a:rPr lang="en-US" sz="1400" i="1" dirty="0">
                <a:latin typeface="Times New Roman" panose="02020603050405020304" pitchFamily="18" charset="0"/>
                <a:ea typeface="Calibri" panose="020F0502020204030204" pitchFamily="34" charset="0"/>
                <a:cs typeface="Mangal" panose="02040503050203030202" pitchFamily="18" charset="0"/>
              </a:rPr>
              <a:t>Synth. Commun</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b="1" dirty="0">
                <a:latin typeface="Times New Roman" panose="02020603050405020304" pitchFamily="18" charset="0"/>
                <a:ea typeface="Calibri" panose="020F0502020204030204" pitchFamily="34" charset="0"/>
                <a:cs typeface="Mangal" panose="02040503050203030202" pitchFamily="18" charset="0"/>
              </a:rPr>
              <a:t>2006</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36</a:t>
            </a:r>
            <a:r>
              <a:rPr lang="en-US" sz="1400" dirty="0">
                <a:latin typeface="Times New Roman" panose="02020603050405020304" pitchFamily="18" charset="0"/>
                <a:ea typeface="Calibri" panose="020F0502020204030204" pitchFamily="34" charset="0"/>
                <a:cs typeface="Mangal" panose="02040503050203030202" pitchFamily="18" charset="0"/>
              </a:rPr>
              <a:t>, 295.</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Aghapoor, K.; Mohsenzadeh, F.; Khanalizadeh, G.; Darabi, H. R. </a:t>
            </a:r>
            <a:r>
              <a:rPr lang="en-US" sz="1400" i="1" dirty="0">
                <a:latin typeface="Times New Roman" panose="02020603050405020304" pitchFamily="18" charset="0"/>
                <a:ea typeface="Calibri" panose="020F0502020204030204" pitchFamily="34" charset="0"/>
                <a:cs typeface="Mangal" panose="02040503050203030202" pitchFamily="18" charset="0"/>
              </a:rPr>
              <a:t>Monatshefte fur Chemie</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b="1" dirty="0">
                <a:latin typeface="Times New Roman" panose="02020603050405020304" pitchFamily="18" charset="0"/>
                <a:ea typeface="Calibri" panose="020F0502020204030204" pitchFamily="34" charset="0"/>
                <a:cs typeface="Mangal" panose="02040503050203030202" pitchFamily="18" charset="0"/>
              </a:rPr>
              <a:t>2007</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138</a:t>
            </a:r>
            <a:r>
              <a:rPr lang="en-US" sz="1400" dirty="0">
                <a:latin typeface="Times New Roman" panose="02020603050405020304" pitchFamily="18" charset="0"/>
                <a:ea typeface="Calibri" panose="020F0502020204030204" pitchFamily="34" charset="0"/>
                <a:cs typeface="Mangal" panose="02040503050203030202" pitchFamily="18" charset="0"/>
              </a:rPr>
              <a:t>, 61.</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Noei, J.; Khosropour, A. R. </a:t>
            </a:r>
            <a:r>
              <a:rPr lang="en-US" sz="1400" i="1" dirty="0">
                <a:latin typeface="Times New Roman" panose="02020603050405020304" pitchFamily="18" charset="0"/>
                <a:ea typeface="Calibri" panose="020F0502020204030204" pitchFamily="34" charset="0"/>
                <a:cs typeface="Mangal" panose="02040503050203030202" pitchFamily="18" charset="0"/>
              </a:rPr>
              <a:t>Tetrahedron Lett. </a:t>
            </a:r>
            <a:r>
              <a:rPr lang="en-US" sz="1400" b="1" dirty="0">
                <a:latin typeface="Times New Roman" panose="02020603050405020304" pitchFamily="18" charset="0"/>
                <a:ea typeface="Calibri" panose="020F0502020204030204" pitchFamily="34" charset="0"/>
                <a:cs typeface="Mangal" panose="02040503050203030202" pitchFamily="18" charset="0"/>
              </a:rPr>
              <a:t>2008</a:t>
            </a:r>
            <a:r>
              <a:rPr lang="en-US" sz="1400" i="1" dirty="0">
                <a:latin typeface="Times New Roman" panose="02020603050405020304" pitchFamily="18" charset="0"/>
                <a:ea typeface="Calibri" panose="020F0502020204030204" pitchFamily="34" charset="0"/>
                <a:cs typeface="Mangal" panose="02040503050203030202" pitchFamily="18" charset="0"/>
              </a:rPr>
              <a:t>,</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49</a:t>
            </a:r>
            <a:r>
              <a:rPr lang="en-US" sz="1400" dirty="0">
                <a:latin typeface="Times New Roman" panose="02020603050405020304" pitchFamily="18" charset="0"/>
                <a:ea typeface="Calibri" panose="020F0502020204030204" pitchFamily="34" charset="0"/>
                <a:cs typeface="Mangal" panose="02040503050203030202" pitchFamily="18" charset="0"/>
              </a:rPr>
              <a:t>, 6969.</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Pandey, L. K.; Pathak, U.; Mathur, S.; Suryanarayana, M. V. S.</a:t>
            </a:r>
            <a:r>
              <a:rPr lang="en-US" sz="1400" b="1"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Synthesis</a:t>
            </a:r>
            <a:r>
              <a:rPr lang="en-US" sz="1400" b="1" dirty="0">
                <a:latin typeface="Times New Roman" panose="02020603050405020304" pitchFamily="18" charset="0"/>
                <a:ea typeface="Calibri" panose="020F0502020204030204" pitchFamily="34" charset="0"/>
                <a:cs typeface="Mangal" panose="02040503050203030202" pitchFamily="18" charset="0"/>
              </a:rPr>
              <a:t> 2012</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44</a:t>
            </a:r>
            <a:r>
              <a:rPr lang="en-US" sz="1400" dirty="0">
                <a:latin typeface="Times New Roman" panose="02020603050405020304" pitchFamily="18" charset="0"/>
                <a:ea typeface="Calibri" panose="020F0502020204030204" pitchFamily="34" charset="0"/>
                <a:cs typeface="Mangal" panose="02040503050203030202" pitchFamily="18" charset="0"/>
              </a:rPr>
              <a:t>, 377.</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Fazylov, S. D.; Nurkenov, O. A.; Akhmetkarimova, Zh. S.; Zhienbaeva, D. R. </a:t>
            </a:r>
            <a:r>
              <a:rPr lang="en-US" sz="1400" i="1" dirty="0">
                <a:latin typeface="Times New Roman" panose="02020603050405020304" pitchFamily="18" charset="0"/>
                <a:ea typeface="Calibri" panose="020F0502020204030204" pitchFamily="34" charset="0"/>
                <a:cs typeface="Mangal" panose="02040503050203030202" pitchFamily="18" charset="0"/>
              </a:rPr>
              <a:t>Russian Journal of General Chemistry </a:t>
            </a:r>
            <a:r>
              <a:rPr lang="en-US" sz="1400" b="1" dirty="0">
                <a:latin typeface="Times New Roman" panose="02020603050405020304" pitchFamily="18" charset="0"/>
                <a:ea typeface="Calibri" panose="020F0502020204030204" pitchFamily="34" charset="0"/>
                <a:cs typeface="Mangal" panose="02040503050203030202" pitchFamily="18" charset="0"/>
              </a:rPr>
              <a:t>2012</a:t>
            </a:r>
            <a:r>
              <a:rPr lang="en-US" sz="1400" i="1" dirty="0">
                <a:latin typeface="Times New Roman" panose="02020603050405020304" pitchFamily="18" charset="0"/>
                <a:ea typeface="Calibri" panose="020F0502020204030204" pitchFamily="34" charset="0"/>
                <a:cs typeface="Mangal" panose="02040503050203030202" pitchFamily="18" charset="0"/>
              </a:rPr>
              <a:t>, 82, </a:t>
            </a:r>
            <a:r>
              <a:rPr lang="en-US" sz="1400" dirty="0">
                <a:latin typeface="Times New Roman" panose="02020603050405020304" pitchFamily="18" charset="0"/>
                <a:ea typeface="Calibri" panose="020F0502020204030204" pitchFamily="34" charset="0"/>
                <a:cs typeface="Mangal" panose="02040503050203030202" pitchFamily="18" charset="0"/>
              </a:rPr>
              <a:t>781.</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Xi Wang, Ji, M.; Lim, S.; Hye-Young Jang. </a:t>
            </a:r>
            <a:r>
              <a:rPr lang="en-US" sz="1400" i="1" dirty="0">
                <a:latin typeface="Times New Roman" panose="02020603050405020304" pitchFamily="18" charset="0"/>
                <a:ea typeface="Calibri" panose="020F0502020204030204" pitchFamily="34" charset="0"/>
                <a:cs typeface="Mangal" panose="02040503050203030202" pitchFamily="18" charset="0"/>
              </a:rPr>
              <a:t>J. Org. Chem</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b="1" dirty="0">
                <a:latin typeface="Times New Roman" panose="02020603050405020304" pitchFamily="18" charset="0"/>
                <a:ea typeface="Calibri" panose="020F0502020204030204" pitchFamily="34" charset="0"/>
                <a:cs typeface="Mangal" panose="02040503050203030202" pitchFamily="18" charset="0"/>
              </a:rPr>
              <a:t>2014</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79</a:t>
            </a:r>
            <a:r>
              <a:rPr lang="en-US" sz="1400" dirty="0">
                <a:latin typeface="Times New Roman" panose="02020603050405020304" pitchFamily="18" charset="0"/>
                <a:ea typeface="Calibri" panose="020F0502020204030204" pitchFamily="34" charset="0"/>
                <a:cs typeface="Mangal" panose="02040503050203030202" pitchFamily="18" charset="0"/>
              </a:rPr>
              <a:t>, 7256.</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Wei, J.; Li, Y.; Jiang, X. </a:t>
            </a:r>
            <a:r>
              <a:rPr lang="en-US" sz="1400" i="1" dirty="0">
                <a:latin typeface="Times New Roman" panose="02020603050405020304" pitchFamily="18" charset="0"/>
                <a:ea typeface="Calibri" panose="020F0502020204030204" pitchFamily="34" charset="0"/>
                <a:cs typeface="Mangal" panose="02040503050203030202" pitchFamily="18" charset="0"/>
              </a:rPr>
              <a:t>Org. Lett</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b="1" dirty="0">
                <a:latin typeface="Times New Roman" panose="02020603050405020304" pitchFamily="18" charset="0"/>
                <a:ea typeface="Calibri" panose="020F0502020204030204" pitchFamily="34" charset="0"/>
                <a:cs typeface="Mangal" panose="02040503050203030202" pitchFamily="18" charset="0"/>
              </a:rPr>
              <a:t>2016</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18</a:t>
            </a:r>
            <a:r>
              <a:rPr lang="en-US" sz="1400" dirty="0">
                <a:latin typeface="Times New Roman" panose="02020603050405020304" pitchFamily="18" charset="0"/>
                <a:ea typeface="Calibri" panose="020F0502020204030204" pitchFamily="34" charset="0"/>
                <a:cs typeface="Mangal" panose="02040503050203030202" pitchFamily="18" charset="0"/>
              </a:rPr>
              <a:t>, 340.</a:t>
            </a:r>
            <a:endParaRPr lang="en-US" sz="1400"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Font typeface="Times New Roman" panose="02020603050405020304" pitchFamily="18" charset="0"/>
              <a:buAutoNum type="arabicPeriod"/>
            </a:pPr>
            <a:r>
              <a:rPr lang="en-US" sz="1400" dirty="0">
                <a:latin typeface="Times New Roman" panose="02020603050405020304" pitchFamily="18" charset="0"/>
                <a:ea typeface="Calibri" panose="020F0502020204030204" pitchFamily="34" charset="0"/>
                <a:cs typeface="Mangal" panose="02040503050203030202" pitchFamily="18" charset="0"/>
              </a:rPr>
              <a:t>Chen, S.; You Li, Y.; Chen, J.; Xu, X.; Su, L.; Zhi Tang, Z.; Chak-Tong, Au.; Renhua Qiu, R. </a:t>
            </a:r>
            <a:r>
              <a:rPr lang="en-US" sz="1400" i="1" dirty="0">
                <a:latin typeface="Times New Roman" panose="02020603050405020304" pitchFamily="18" charset="0"/>
                <a:ea typeface="Calibri" panose="020F0502020204030204" pitchFamily="34" charset="0"/>
                <a:cs typeface="Mangal" panose="02040503050203030202" pitchFamily="18" charset="0"/>
              </a:rPr>
              <a:t>Synlett </a:t>
            </a:r>
            <a:r>
              <a:rPr lang="en-US" sz="1400" b="1" dirty="0">
                <a:latin typeface="Times New Roman" panose="02020603050405020304" pitchFamily="18" charset="0"/>
                <a:ea typeface="Calibri" panose="020F0502020204030204" pitchFamily="34" charset="0"/>
                <a:cs typeface="Mangal" panose="02040503050203030202" pitchFamily="18" charset="0"/>
              </a:rPr>
              <a:t>2016</a:t>
            </a:r>
            <a:r>
              <a:rPr lang="en-US" sz="1400" dirty="0">
                <a:latin typeface="Times New Roman" panose="02020603050405020304" pitchFamily="18" charset="0"/>
                <a:ea typeface="Calibri" panose="020F0502020204030204" pitchFamily="34" charset="0"/>
                <a:cs typeface="Mangal" panose="02040503050203030202" pitchFamily="18" charset="0"/>
              </a:rPr>
              <a:t>, </a:t>
            </a:r>
            <a:r>
              <a:rPr lang="en-US" sz="1400" i="1" dirty="0">
                <a:latin typeface="Times New Roman" panose="02020603050405020304" pitchFamily="18" charset="0"/>
                <a:ea typeface="Calibri" panose="020F0502020204030204" pitchFamily="34" charset="0"/>
                <a:cs typeface="Mangal" panose="02040503050203030202" pitchFamily="18" charset="0"/>
              </a:rPr>
              <a:t>27</a:t>
            </a:r>
            <a:r>
              <a:rPr lang="en-US" sz="1400" dirty="0">
                <a:latin typeface="Times New Roman" panose="02020603050405020304" pitchFamily="18" charset="0"/>
                <a:ea typeface="Calibri" panose="020F0502020204030204" pitchFamily="34" charset="0"/>
                <a:cs typeface="Mangal" panose="02040503050203030202" pitchFamily="18" charset="0"/>
              </a:rPr>
              <a:t>.</a:t>
            </a:r>
            <a:endParaRPr lang="en-US"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423371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5C14E17-E465-42C3-B9C3-873E89B2D8D6}"/>
              </a:ext>
            </a:extLst>
          </p:cNvPr>
          <p:cNvSpPr/>
          <p:nvPr/>
        </p:nvSpPr>
        <p:spPr>
          <a:xfrm rot="20500037">
            <a:off x="3352800" y="2286000"/>
            <a:ext cx="5262980" cy="1569660"/>
          </a:xfrm>
          <a:prstGeom prst="rect">
            <a:avLst/>
          </a:prstGeom>
          <a:solidFill>
            <a:srgbClr val="FFC000"/>
          </a:solidFill>
          <a:ln>
            <a:solidFill>
              <a:srgbClr val="0070C0"/>
            </a:solidFill>
          </a:ln>
        </p:spPr>
        <p:txBody>
          <a:bodyPr wrap="none">
            <a:spAutoFit/>
          </a:bodyPr>
          <a:lstStyle/>
          <a:p>
            <a:pPr algn="ctr">
              <a:defRPr/>
            </a:pPr>
            <a:r>
              <a:rPr lang="en-US" sz="9600" b="1" i="1" kern="10" dirty="0">
                <a:ln w="9525">
                  <a:solidFill>
                    <a:srgbClr val="FF9966"/>
                  </a:solidFill>
                  <a:round/>
                  <a:headEnd/>
                  <a:tailEnd/>
                </a:ln>
                <a:latin typeface="Monotype Corsiva" pitchFamily="66" charset="0"/>
              </a:rPr>
              <a:t>Thank  You</a:t>
            </a:r>
            <a:endParaRPr lang="en-US" sz="9600" b="1" i="1" dirty="0">
              <a:latin typeface="Monotype Corsiva" pitchFamily="66" charset="0"/>
            </a:endParaRPr>
          </a:p>
        </p:txBody>
      </p:sp>
    </p:spTree>
    <p:extLst>
      <p:ext uri="{BB962C8B-B14F-4D97-AF65-F5344CB8AC3E}">
        <p14:creationId xmlns:p14="http://schemas.microsoft.com/office/powerpoint/2010/main" val="239570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xmlns="" id="{18514A50-60F5-44CE-883B-621B6E932831}"/>
              </a:ext>
            </a:extLst>
          </p:cNvPr>
          <p:cNvGraphicFramePr>
            <a:graphicFrameLocks noChangeAspect="1"/>
          </p:cNvGraphicFramePr>
          <p:nvPr>
            <p:extLst>
              <p:ext uri="{D42A27DB-BD31-4B8C-83A1-F6EECF244321}">
                <p14:modId xmlns:p14="http://schemas.microsoft.com/office/powerpoint/2010/main" val="2652411004"/>
              </p:ext>
            </p:extLst>
          </p:nvPr>
        </p:nvGraphicFramePr>
        <p:xfrm>
          <a:off x="1331378" y="956629"/>
          <a:ext cx="9383151" cy="4726718"/>
        </p:xfrm>
        <a:graphic>
          <a:graphicData uri="http://schemas.openxmlformats.org/presentationml/2006/ole">
            <mc:AlternateContent xmlns:mc="http://schemas.openxmlformats.org/markup-compatibility/2006">
              <mc:Choice xmlns:v="urn:schemas-microsoft-com:vml" Requires="v">
                <p:oleObj spid="_x0000_s10287" name="CS ChemDraw Drawing" r:id="rId3" imgW="6735540" imgH="3401191" progId="ChemDraw.Document.6.0">
                  <p:embed/>
                </p:oleObj>
              </mc:Choice>
              <mc:Fallback>
                <p:oleObj name="CS ChemDraw Drawing" r:id="rId3" imgW="6735540" imgH="3401191"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378" y="956629"/>
                        <a:ext cx="9383151" cy="4726718"/>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xmlns="" id="{1A83ED4A-FAF7-4B23-B8D4-92BF63E90828}"/>
              </a:ext>
            </a:extLst>
          </p:cNvPr>
          <p:cNvSpPr txBox="1"/>
          <p:nvPr/>
        </p:nvSpPr>
        <p:spPr>
          <a:xfrm>
            <a:off x="4276579" y="5683347"/>
            <a:ext cx="3492751" cy="369332"/>
          </a:xfrm>
          <a:prstGeom prst="rect">
            <a:avLst/>
          </a:prstGeom>
          <a:noFill/>
        </p:spPr>
        <p:txBody>
          <a:bodyPr wrap="none" rtlCol="0">
            <a:spAutoFit/>
          </a:bodyPr>
          <a:lstStyle/>
          <a:p>
            <a:r>
              <a:rPr lang="en-US" b="1" dirty="0"/>
              <a:t>Figure 1 </a:t>
            </a:r>
            <a:r>
              <a:rPr lang="en-US" dirty="0"/>
              <a:t>Structure of </a:t>
            </a:r>
            <a:r>
              <a:rPr lang="el-GR" dirty="0"/>
              <a:t>β</a:t>
            </a:r>
            <a:r>
              <a:rPr lang="en-US" dirty="0"/>
              <a:t>-cyclodextrin</a:t>
            </a:r>
          </a:p>
        </p:txBody>
      </p:sp>
      <p:sp>
        <p:nvSpPr>
          <p:cNvPr id="5" name="TextBox 4">
            <a:extLst>
              <a:ext uri="{FF2B5EF4-FFF2-40B4-BE49-F238E27FC236}">
                <a16:creationId xmlns:a16="http://schemas.microsoft.com/office/drawing/2014/main" xmlns="" id="{87218A99-AE31-4912-99FA-7BCD003D5F70}"/>
              </a:ext>
            </a:extLst>
          </p:cNvPr>
          <p:cNvSpPr txBox="1"/>
          <p:nvPr/>
        </p:nvSpPr>
        <p:spPr>
          <a:xfrm>
            <a:off x="2897945" y="239151"/>
            <a:ext cx="5860322" cy="461665"/>
          </a:xfrm>
          <a:prstGeom prst="rect">
            <a:avLst/>
          </a:prstGeom>
          <a:noFill/>
        </p:spPr>
        <p:txBody>
          <a:bodyPr wrap="none" rtlCol="0">
            <a:spAutoFit/>
          </a:bodyPr>
          <a:lstStyle/>
          <a:p>
            <a:r>
              <a:rPr lang="el-GR" sz="2400" b="1" dirty="0">
                <a:solidFill>
                  <a:srgbClr val="C00000"/>
                </a:solidFill>
                <a:latin typeface="Cambria" panose="02040503050406030204" pitchFamily="18" charset="0"/>
              </a:rPr>
              <a:t>β</a:t>
            </a:r>
            <a:r>
              <a:rPr lang="en-US" sz="2400" b="1" dirty="0">
                <a:solidFill>
                  <a:srgbClr val="C00000"/>
                </a:solidFill>
                <a:latin typeface="Cambria" panose="02040503050406030204" pitchFamily="18" charset="0"/>
              </a:rPr>
              <a:t>-Cyclodextrin: Supramolecular Catalyst</a:t>
            </a:r>
          </a:p>
        </p:txBody>
      </p:sp>
    </p:spTree>
    <p:extLst>
      <p:ext uri="{BB962C8B-B14F-4D97-AF65-F5344CB8AC3E}">
        <p14:creationId xmlns:p14="http://schemas.microsoft.com/office/powerpoint/2010/main" val="206098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B37E5E5-E7DE-40B1-97FB-8B2FF27354D7}"/>
              </a:ext>
            </a:extLst>
          </p:cNvPr>
          <p:cNvSpPr txBox="1"/>
          <p:nvPr/>
        </p:nvSpPr>
        <p:spPr>
          <a:xfrm>
            <a:off x="689321" y="731519"/>
            <a:ext cx="10801644" cy="3570208"/>
          </a:xfrm>
          <a:prstGeom prst="rect">
            <a:avLst/>
          </a:prstGeom>
          <a:noFill/>
        </p:spPr>
        <p:txBody>
          <a:bodyPr wrap="square" rtlCol="0">
            <a:spAutoFit/>
          </a:bodyPr>
          <a:lstStyle/>
          <a:p>
            <a:pPr algn="just">
              <a:lnSpc>
                <a:spcPct val="200000"/>
              </a:lnSpc>
            </a:pPr>
            <a:r>
              <a:rPr lang="en-US" sz="2400" b="1" dirty="0">
                <a:solidFill>
                  <a:srgbClr val="002060"/>
                </a:solidFill>
                <a:latin typeface="Times New Roman" panose="02020603050405020304" pitchFamily="18" charset="0"/>
                <a:ea typeface="Calibri" panose="020F0502020204030204" pitchFamily="34" charset="0"/>
                <a:cs typeface="Mangal" panose="02040503050203030202" pitchFamily="18" charset="0"/>
              </a:rPr>
              <a:t>Abstract:</a:t>
            </a:r>
          </a:p>
          <a:p>
            <a:pPr algn="just">
              <a:lnSpc>
                <a:spcPct val="200000"/>
              </a:lnSpc>
            </a:pPr>
            <a:r>
              <a:rPr lang="en-US" dirty="0">
                <a:latin typeface="Times New Roman" panose="02020603050405020304" pitchFamily="18" charset="0"/>
                <a:ea typeface="Calibri" panose="020F0502020204030204" pitchFamily="34" charset="0"/>
                <a:cs typeface="Mangal" panose="02040503050203030202" pitchFamily="18" charset="0"/>
              </a:rPr>
              <a:t>	</a:t>
            </a:r>
            <a:r>
              <a:rPr lang="en-US" sz="2000" dirty="0">
                <a:latin typeface="Times New Roman" panose="02020603050405020304" pitchFamily="18" charset="0"/>
                <a:ea typeface="Calibri" panose="020F0502020204030204" pitchFamily="34" charset="0"/>
                <a:cs typeface="Mangal" panose="02040503050203030202" pitchFamily="18" charset="0"/>
              </a:rPr>
              <a:t>Supramolecular catalyst β-Cyclodextrin (β-CD) and water mediated simple protocol for the synthesis of thioamide derivatives has been developed based on a one-pot multicomponent reaction between substituted aldehydes, Sulfur powder and secondary amines morpholine, piperidine and pyrrolidine respectively in presence of water at 100 </a:t>
            </a:r>
            <a:r>
              <a:rPr lang="en-US" sz="2000" baseline="30000" dirty="0">
                <a:latin typeface="Times New Roman" panose="02020603050405020304" pitchFamily="18" charset="0"/>
                <a:ea typeface="Calibri" panose="020F0502020204030204" pitchFamily="34" charset="0"/>
                <a:cs typeface="Mangal" panose="02040503050203030202" pitchFamily="18" charset="0"/>
              </a:rPr>
              <a:t>o</a:t>
            </a:r>
            <a:r>
              <a:rPr lang="en-US" sz="2000" dirty="0">
                <a:latin typeface="Times New Roman" panose="02020603050405020304" pitchFamily="18" charset="0"/>
                <a:ea typeface="Calibri" panose="020F0502020204030204" pitchFamily="34" charset="0"/>
                <a:cs typeface="Mangal" panose="02040503050203030202" pitchFamily="18" charset="0"/>
              </a:rPr>
              <a:t>C.  </a:t>
            </a:r>
            <a:endParaRPr lang="en-US" sz="2000" dirty="0">
              <a:latin typeface="Calibri" panose="020F0502020204030204" pitchFamily="34" charset="0"/>
              <a:ea typeface="Calibri" panose="020F0502020204030204" pitchFamily="34" charset="0"/>
              <a:cs typeface="Mangal" panose="02040503050203030202" pitchFamily="18" charset="0"/>
            </a:endParaRPr>
          </a:p>
          <a:p>
            <a:r>
              <a:rPr lang="en-US" dirty="0">
                <a:latin typeface="Times New Roman" panose="02020603050405020304" pitchFamily="18" charset="0"/>
                <a:ea typeface="Calibri" panose="020F0502020204030204" pitchFamily="34" charset="0"/>
                <a:cs typeface="Mangal" panose="02040503050203030202" pitchFamily="18" charset="0"/>
              </a:rPr>
              <a:t> </a:t>
            </a:r>
          </a:p>
        </p:txBody>
      </p:sp>
    </p:spTree>
    <p:extLst>
      <p:ext uri="{BB962C8B-B14F-4D97-AF65-F5344CB8AC3E}">
        <p14:creationId xmlns:p14="http://schemas.microsoft.com/office/powerpoint/2010/main" val="3958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CFD23F3-AFB4-4810-8E54-60F5553F892B}"/>
              </a:ext>
            </a:extLst>
          </p:cNvPr>
          <p:cNvSpPr/>
          <p:nvPr/>
        </p:nvSpPr>
        <p:spPr>
          <a:xfrm>
            <a:off x="3231367" y="5656861"/>
            <a:ext cx="6022830" cy="646331"/>
          </a:xfrm>
          <a:prstGeom prst="rect">
            <a:avLst/>
          </a:prstGeom>
          <a:solidFill>
            <a:schemeClr val="bg1"/>
          </a:solidFill>
        </p:spPr>
        <p:txBody>
          <a:bodyPr wrap="square">
            <a:spAutoFit/>
          </a:bodyPr>
          <a:lstStyle/>
          <a:p>
            <a:pPr algn="ctr">
              <a:lnSpc>
                <a:spcPct val="200000"/>
              </a:lnSpc>
            </a:pPr>
            <a:r>
              <a:rPr lang="en-US" b="1" dirty="0">
                <a:latin typeface="Times New Roman" panose="02020603050405020304" pitchFamily="18" charset="0"/>
                <a:ea typeface="Calibri" panose="020F0502020204030204" pitchFamily="34" charset="0"/>
                <a:cs typeface="Mangal"/>
              </a:rPr>
              <a:t>Figure 2</a:t>
            </a:r>
            <a:r>
              <a:rPr lang="en-US" sz="1600" dirty="0">
                <a:latin typeface="Calibri" panose="020F0502020204030204" pitchFamily="34" charset="0"/>
                <a:ea typeface="Calibri" panose="020F0502020204030204" pitchFamily="34" charset="0"/>
                <a:cs typeface="Mangal"/>
              </a:rPr>
              <a:t> </a:t>
            </a:r>
            <a:r>
              <a:rPr lang="en-US" dirty="0">
                <a:latin typeface="Times New Roman" panose="02020603050405020304" pitchFamily="18" charset="0"/>
                <a:ea typeface="Calibri" panose="020F0502020204030204" pitchFamily="34" charset="0"/>
                <a:cs typeface="Mangal"/>
              </a:rPr>
              <a:t>Representative bioactive thioamide scaffolds</a:t>
            </a:r>
            <a:endParaRPr lang="en-US" sz="1600" dirty="0">
              <a:latin typeface="Calibri" panose="020F0502020204030204" pitchFamily="34" charset="0"/>
              <a:ea typeface="Calibri" panose="020F0502020204030204" pitchFamily="34" charset="0"/>
              <a:cs typeface="Mangal"/>
            </a:endParaRPr>
          </a:p>
        </p:txBody>
      </p:sp>
      <p:sp>
        <p:nvSpPr>
          <p:cNvPr id="2" name="Rectangle 1">
            <a:extLst>
              <a:ext uri="{FF2B5EF4-FFF2-40B4-BE49-F238E27FC236}">
                <a16:creationId xmlns:a16="http://schemas.microsoft.com/office/drawing/2014/main" xmlns="" id="{B6F998CA-44F9-4F7D-AE17-8DCB9D2FF10B}"/>
              </a:ext>
            </a:extLst>
          </p:cNvPr>
          <p:cNvSpPr/>
          <p:nvPr/>
        </p:nvSpPr>
        <p:spPr>
          <a:xfrm>
            <a:off x="307144" y="227301"/>
            <a:ext cx="11312769" cy="1754326"/>
          </a:xfrm>
          <a:prstGeom prst="rect">
            <a:avLst/>
          </a:prstGeom>
          <a:solidFill>
            <a:schemeClr val="bg1"/>
          </a:solidFill>
          <a:ln>
            <a:solidFill>
              <a:schemeClr val="bg1"/>
            </a:solidFill>
          </a:ln>
        </p:spPr>
        <p:txBody>
          <a:bodyPr wrap="square">
            <a:spAutoFit/>
          </a:bodyPr>
          <a:lstStyle/>
          <a:p>
            <a:pPr algn="just">
              <a:lnSpc>
                <a:spcPct val="150000"/>
              </a:lnSpc>
            </a:pPr>
            <a:r>
              <a:rPr lang="en-US" b="1" dirty="0">
                <a:solidFill>
                  <a:srgbClr val="C00000"/>
                </a:solidFill>
                <a:latin typeface="Cambria" panose="02040503050406030204" pitchFamily="18" charset="0"/>
                <a:ea typeface="Calibri" panose="020F0502020204030204" pitchFamily="34" charset="0"/>
                <a:cs typeface="Mangal"/>
              </a:rPr>
              <a:t>Introduction</a:t>
            </a:r>
            <a:endParaRPr lang="en-US" sz="1600" dirty="0">
              <a:solidFill>
                <a:srgbClr val="C00000"/>
              </a:solidFill>
              <a:latin typeface="Cambria" panose="02040503050406030204" pitchFamily="18" charset="0"/>
              <a:ea typeface="Calibri" panose="020F0502020204030204" pitchFamily="34" charset="0"/>
              <a:cs typeface="Mangal"/>
            </a:endParaRPr>
          </a:p>
          <a:p>
            <a:pPr indent="457200" algn="just">
              <a:lnSpc>
                <a:spcPct val="150000"/>
              </a:lnSpc>
            </a:pPr>
            <a:r>
              <a:rPr lang="en-US" dirty="0">
                <a:latin typeface="Cambria" panose="02040503050406030204" pitchFamily="18" charset="0"/>
                <a:ea typeface="Calibri" panose="020F0502020204030204" pitchFamily="34" charset="0"/>
                <a:cs typeface="Mangal"/>
              </a:rPr>
              <a:t>The thioamide functional group is commonly found in biologically active compounds and antithyroid drugs. </a:t>
            </a:r>
            <a:r>
              <a:rPr lang="en-US" dirty="0">
                <a:solidFill>
                  <a:srgbClr val="000000"/>
                </a:solidFill>
                <a:latin typeface="Cambria" panose="02040503050406030204" pitchFamily="18" charset="0"/>
                <a:ea typeface="Calibri" panose="020F0502020204030204" pitchFamily="34" charset="0"/>
                <a:cs typeface="Mangal"/>
              </a:rPr>
              <a:t>Thioamides are prevalent organic motifs found in vital biological and pharmaceutical molecules, such as closthioamide,</a:t>
            </a:r>
            <a:r>
              <a:rPr lang="en-US" dirty="0">
                <a:solidFill>
                  <a:srgbClr val="082EFF"/>
                </a:solidFill>
                <a:latin typeface="Cambria" panose="02040503050406030204" pitchFamily="18" charset="0"/>
                <a:ea typeface="Calibri" panose="020F0502020204030204" pitchFamily="34" charset="0"/>
                <a:cs typeface="Mangal"/>
              </a:rPr>
              <a:t> </a:t>
            </a:r>
            <a:r>
              <a:rPr lang="en-US" dirty="0">
                <a:solidFill>
                  <a:srgbClr val="000000"/>
                </a:solidFill>
                <a:latin typeface="Cambria" panose="02040503050406030204" pitchFamily="18" charset="0"/>
                <a:ea typeface="Calibri" panose="020F0502020204030204" pitchFamily="34" charset="0"/>
                <a:cs typeface="Mangal"/>
              </a:rPr>
              <a:t>hydroxymethyl thiolactam cyclothialidine,</a:t>
            </a:r>
            <a:r>
              <a:rPr lang="en-US" dirty="0">
                <a:solidFill>
                  <a:srgbClr val="082EFF"/>
                </a:solidFill>
                <a:latin typeface="Cambria" panose="02040503050406030204" pitchFamily="18" charset="0"/>
                <a:ea typeface="Calibri" panose="020F0502020204030204" pitchFamily="34" charset="0"/>
                <a:cs typeface="Mangal"/>
              </a:rPr>
              <a:t> </a:t>
            </a:r>
            <a:r>
              <a:rPr lang="en-US" dirty="0">
                <a:solidFill>
                  <a:srgbClr val="000000"/>
                </a:solidFill>
                <a:latin typeface="Cambria" panose="02040503050406030204" pitchFamily="18" charset="0"/>
                <a:ea typeface="Calibri" panose="020F0502020204030204" pitchFamily="34" charset="0"/>
                <a:cs typeface="Mangal"/>
              </a:rPr>
              <a:t>and Ncyclohexylethyl-ETAsV,</a:t>
            </a:r>
            <a:r>
              <a:rPr lang="en-US" dirty="0">
                <a:solidFill>
                  <a:srgbClr val="082EFF"/>
                </a:solidFill>
                <a:latin typeface="Cambria" panose="02040503050406030204" pitchFamily="18" charset="0"/>
                <a:ea typeface="Calibri" panose="020F0502020204030204" pitchFamily="34" charset="0"/>
                <a:cs typeface="Mangal"/>
              </a:rPr>
              <a:t> </a:t>
            </a:r>
            <a:r>
              <a:rPr lang="en-US" dirty="0">
                <a:solidFill>
                  <a:srgbClr val="000000"/>
                </a:solidFill>
                <a:latin typeface="Cambria" panose="02040503050406030204" pitchFamily="18" charset="0"/>
                <a:ea typeface="Calibri" panose="020F0502020204030204" pitchFamily="34" charset="0"/>
                <a:cs typeface="Mangal"/>
              </a:rPr>
              <a:t>etc. (</a:t>
            </a:r>
            <a:r>
              <a:rPr lang="en-US" b="1" dirty="0">
                <a:latin typeface="Cambria" panose="02040503050406030204" pitchFamily="18" charset="0"/>
                <a:ea typeface="Calibri" panose="020F0502020204030204" pitchFamily="34" charset="0"/>
                <a:cs typeface="Mangal"/>
              </a:rPr>
              <a:t>Figure 2</a:t>
            </a:r>
            <a:r>
              <a:rPr lang="en-US" dirty="0">
                <a:solidFill>
                  <a:srgbClr val="000000"/>
                </a:solidFill>
                <a:latin typeface="Cambria" panose="02040503050406030204" pitchFamily="18" charset="0"/>
                <a:ea typeface="Calibri" panose="020F0502020204030204" pitchFamily="34" charset="0"/>
                <a:cs typeface="Mangal"/>
              </a:rPr>
              <a:t>).</a:t>
            </a:r>
            <a:endParaRPr lang="en-US" sz="1600" dirty="0">
              <a:latin typeface="Cambria" panose="02040503050406030204" pitchFamily="18" charset="0"/>
              <a:ea typeface="Calibri" panose="020F0502020204030204" pitchFamily="34" charset="0"/>
              <a:cs typeface="Mangal"/>
            </a:endParaRPr>
          </a:p>
        </p:txBody>
      </p:sp>
      <p:graphicFrame>
        <p:nvGraphicFramePr>
          <p:cNvPr id="4" name="Object 3">
            <a:extLst>
              <a:ext uri="{FF2B5EF4-FFF2-40B4-BE49-F238E27FC236}">
                <a16:creationId xmlns:a16="http://schemas.microsoft.com/office/drawing/2014/main" xmlns="" id="{20D5DDA3-B12A-4152-BD52-BA924D7EEE0F}"/>
              </a:ext>
            </a:extLst>
          </p:cNvPr>
          <p:cNvGraphicFramePr>
            <a:graphicFrameLocks noChangeAspect="1"/>
          </p:cNvGraphicFramePr>
          <p:nvPr>
            <p:extLst>
              <p:ext uri="{D42A27DB-BD31-4B8C-83A1-F6EECF244321}">
                <p14:modId xmlns:p14="http://schemas.microsoft.com/office/powerpoint/2010/main" val="236261329"/>
              </p:ext>
            </p:extLst>
          </p:nvPr>
        </p:nvGraphicFramePr>
        <p:xfrm>
          <a:off x="2997932" y="2215662"/>
          <a:ext cx="6489700" cy="3614738"/>
        </p:xfrm>
        <a:graphic>
          <a:graphicData uri="http://schemas.openxmlformats.org/presentationml/2006/ole">
            <mc:AlternateContent xmlns:mc="http://schemas.openxmlformats.org/markup-compatibility/2006">
              <mc:Choice xmlns:v="urn:schemas-microsoft-com:vml" Requires="v">
                <p:oleObj spid="_x0000_s1095" name="CS ChemDraw Drawing" r:id="rId3" imgW="5322846" imgH="2965296" progId="ChemDraw.Document.6.0">
                  <p:embed/>
                </p:oleObj>
              </mc:Choice>
              <mc:Fallback>
                <p:oleObj name="CS ChemDraw Drawing" r:id="rId3" imgW="5322846" imgH="2965296" progId="ChemDraw.Document.6.0">
                  <p:embed/>
                  <p:pic>
                    <p:nvPicPr>
                      <p:cNvPr id="4" name="Object 3">
                        <a:extLst>
                          <a:ext uri="{FF2B5EF4-FFF2-40B4-BE49-F238E27FC236}">
                            <a16:creationId xmlns:a16="http://schemas.microsoft.com/office/drawing/2014/main" xmlns="" id="{20D5DDA3-B12A-4152-BD52-BA924D7EEE0F}"/>
                          </a:ext>
                        </a:extLst>
                      </p:cNvPr>
                      <p:cNvPicPr/>
                      <p:nvPr/>
                    </p:nvPicPr>
                    <p:blipFill>
                      <a:blip r:embed="rId4"/>
                      <a:stretch>
                        <a:fillRect/>
                      </a:stretch>
                    </p:blipFill>
                    <p:spPr>
                      <a:xfrm>
                        <a:off x="2997932" y="2215662"/>
                        <a:ext cx="6489700" cy="3614738"/>
                      </a:xfrm>
                      <a:prstGeom prst="rect">
                        <a:avLst/>
                      </a:prstGeom>
                      <a:solidFill>
                        <a:schemeClr val="bg1"/>
                      </a:solidFill>
                      <a:ln>
                        <a:solidFill>
                          <a:schemeClr val="tx1"/>
                        </a:solidFill>
                      </a:ln>
                    </p:spPr>
                  </p:pic>
                </p:oleObj>
              </mc:Fallback>
            </mc:AlternateContent>
          </a:graphicData>
        </a:graphic>
      </p:graphicFrame>
    </p:spTree>
    <p:extLst>
      <p:ext uri="{BB962C8B-B14F-4D97-AF65-F5344CB8AC3E}">
        <p14:creationId xmlns:p14="http://schemas.microsoft.com/office/powerpoint/2010/main" val="297567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43B44D5-DF3C-44FF-9062-4A68B38B819E}"/>
              </a:ext>
            </a:extLst>
          </p:cNvPr>
          <p:cNvSpPr/>
          <p:nvPr/>
        </p:nvSpPr>
        <p:spPr>
          <a:xfrm>
            <a:off x="321211" y="98475"/>
            <a:ext cx="11650395" cy="30008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b="1" dirty="0">
                <a:solidFill>
                  <a:srgbClr val="C00000"/>
                </a:solidFill>
                <a:latin typeface="Cambria" panose="02040503050406030204" pitchFamily="18" charset="0"/>
                <a:ea typeface="Calibri" panose="020F0502020204030204" pitchFamily="34" charset="0"/>
                <a:cs typeface="Mangal"/>
              </a:rPr>
              <a:t>Review of Literature</a:t>
            </a:r>
            <a:endParaRPr lang="en-US" dirty="0">
              <a:solidFill>
                <a:srgbClr val="C00000"/>
              </a:solidFill>
              <a:latin typeface="Cambria" panose="02040503050406030204" pitchFamily="18" charset="0"/>
              <a:ea typeface="Calibri" panose="020F0502020204030204" pitchFamily="34" charset="0"/>
            </a:endParaRPr>
          </a:p>
          <a:p>
            <a:pPr algn="just">
              <a:lnSpc>
                <a:spcPct val="150000"/>
              </a:lnSpc>
            </a:pPr>
            <a:r>
              <a:rPr lang="en-US" dirty="0">
                <a:solidFill>
                  <a:srgbClr val="000000"/>
                </a:solidFill>
                <a:latin typeface="Cambria" panose="02040503050406030204" pitchFamily="18" charset="0"/>
                <a:ea typeface="Calibri" panose="020F0502020204030204" pitchFamily="34" charset="0"/>
              </a:rPr>
              <a:t>	The synthesis of thioamide derivatives have been reported in the literature involving </a:t>
            </a:r>
            <a:r>
              <a:rPr lang="en-US" dirty="0">
                <a:latin typeface="Cambria" panose="02040503050406030204" pitchFamily="18" charset="0"/>
                <a:ea typeface="GulliverRM"/>
              </a:rPr>
              <a:t>Sulfated tungstate,</a:t>
            </a:r>
            <a:r>
              <a:rPr lang="en-US" baseline="30000" dirty="0">
                <a:latin typeface="Cambria" panose="02040503050406030204" pitchFamily="18" charset="0"/>
                <a:ea typeface="GulliverRM"/>
              </a:rPr>
              <a:t>4</a:t>
            </a:r>
            <a:r>
              <a:rPr lang="en-US" dirty="0">
                <a:solidFill>
                  <a:srgbClr val="000000"/>
                </a:solidFill>
                <a:latin typeface="Cambria" panose="02040503050406030204" pitchFamily="18" charset="0"/>
                <a:ea typeface="Calibri" panose="020F0502020204030204" pitchFamily="34" charset="0"/>
              </a:rPr>
              <a:t> various methods reported from nitrile to thioamide involving thioacetic acid in presence of calcium hydroxide</a:t>
            </a:r>
            <a:r>
              <a:rPr lang="en-US" baseline="30000" dirty="0">
                <a:solidFill>
                  <a:srgbClr val="000000"/>
                </a:solidFill>
                <a:latin typeface="Cambria" panose="02040503050406030204" pitchFamily="18" charset="0"/>
                <a:ea typeface="Calibri" panose="020F0502020204030204" pitchFamily="34" charset="0"/>
              </a:rPr>
              <a:t>5</a:t>
            </a:r>
            <a:r>
              <a:rPr lang="en-US" dirty="0">
                <a:solidFill>
                  <a:srgbClr val="000000"/>
                </a:solidFill>
                <a:latin typeface="Cambria" panose="02040503050406030204" pitchFamily="18" charset="0"/>
                <a:ea typeface="Calibri" panose="020F0502020204030204" pitchFamily="34" charset="0"/>
              </a:rPr>
              <a:t>, gaseous H</a:t>
            </a:r>
            <a:r>
              <a:rPr lang="en-US" baseline="-25000" dirty="0">
                <a:solidFill>
                  <a:srgbClr val="000000"/>
                </a:solidFill>
                <a:latin typeface="Cambria" panose="02040503050406030204" pitchFamily="18" charset="0"/>
                <a:ea typeface="Calibri" panose="020F0502020204030204" pitchFamily="34" charset="0"/>
              </a:rPr>
              <a:t>2</a:t>
            </a:r>
            <a:r>
              <a:rPr lang="en-US" dirty="0">
                <a:solidFill>
                  <a:srgbClr val="000000"/>
                </a:solidFill>
                <a:latin typeface="Cambria" panose="02040503050406030204" pitchFamily="18" charset="0"/>
                <a:ea typeface="Calibri" panose="020F0502020204030204" pitchFamily="34" charset="0"/>
              </a:rPr>
              <a:t>S in presence of </a:t>
            </a:r>
            <a:r>
              <a:rPr lang="en-US" dirty="0">
                <a:latin typeface="Cambria" panose="02040503050406030204" pitchFamily="18" charset="0"/>
                <a:ea typeface="Calibri" panose="020F0502020204030204" pitchFamily="34" charset="0"/>
              </a:rPr>
              <a:t>anion-exchange resin (Dowex 1X8, SH– form)</a:t>
            </a:r>
            <a:r>
              <a:rPr lang="en-US" baseline="30000" dirty="0">
                <a:solidFill>
                  <a:srgbClr val="000000"/>
                </a:solidFill>
                <a:latin typeface="Cambria" panose="02040503050406030204" pitchFamily="18" charset="0"/>
                <a:ea typeface="Calibri" panose="020F0502020204030204" pitchFamily="34" charset="0"/>
              </a:rPr>
              <a:t>6</a:t>
            </a:r>
            <a:r>
              <a:rPr lang="en-US" dirty="0">
                <a:solidFill>
                  <a:srgbClr val="000000"/>
                </a:solidFill>
                <a:latin typeface="Cambria" panose="02040503050406030204" pitchFamily="18" charset="0"/>
                <a:ea typeface="Calibri" panose="020F0502020204030204" pitchFamily="34" charset="0"/>
              </a:rPr>
              <a:t>, microwave assisted solvent free synthesis</a:t>
            </a:r>
            <a:r>
              <a:rPr lang="en-US" baseline="30000" dirty="0">
                <a:solidFill>
                  <a:srgbClr val="000000"/>
                </a:solidFill>
                <a:latin typeface="Cambria" panose="02040503050406030204" pitchFamily="18" charset="0"/>
                <a:ea typeface="Calibri" panose="020F0502020204030204" pitchFamily="34" charset="0"/>
              </a:rPr>
              <a:t>7 </a:t>
            </a:r>
            <a:r>
              <a:rPr lang="en-US" dirty="0">
                <a:solidFill>
                  <a:srgbClr val="000000"/>
                </a:solidFill>
                <a:latin typeface="Cambria" panose="02040503050406030204" pitchFamily="18" charset="0"/>
                <a:ea typeface="Calibri" panose="020F0502020204030204" pitchFamily="34" charset="0"/>
              </a:rPr>
              <a:t>NaSH and MgCl</a:t>
            </a:r>
            <a:r>
              <a:rPr lang="en-US" baseline="-25000" dirty="0">
                <a:solidFill>
                  <a:srgbClr val="000000"/>
                </a:solidFill>
                <a:latin typeface="Cambria" panose="02040503050406030204" pitchFamily="18" charset="0"/>
                <a:ea typeface="Calibri" panose="020F0502020204030204" pitchFamily="34" charset="0"/>
              </a:rPr>
              <a:t>2 </a:t>
            </a:r>
            <a:r>
              <a:rPr lang="en-US" baseline="30000" dirty="0">
                <a:solidFill>
                  <a:srgbClr val="000000"/>
                </a:solidFill>
                <a:latin typeface="Cambria" panose="02040503050406030204" pitchFamily="18" charset="0"/>
                <a:ea typeface="Calibri" panose="020F0502020204030204" pitchFamily="34" charset="0"/>
              </a:rPr>
              <a:t>in </a:t>
            </a:r>
            <a:r>
              <a:rPr lang="en-US" dirty="0">
                <a:solidFill>
                  <a:srgbClr val="000000"/>
                </a:solidFill>
                <a:latin typeface="Cambria" panose="02040503050406030204" pitchFamily="18" charset="0"/>
                <a:ea typeface="Calibri" panose="020F0502020204030204" pitchFamily="34" charset="0"/>
              </a:rPr>
              <a:t>DMF</a:t>
            </a:r>
            <a:r>
              <a:rPr lang="en-US" baseline="30000" dirty="0">
                <a:solidFill>
                  <a:srgbClr val="000000"/>
                </a:solidFill>
                <a:latin typeface="Cambria" panose="02040503050406030204" pitchFamily="18" charset="0"/>
                <a:ea typeface="Calibri" panose="020F0502020204030204" pitchFamily="34" charset="0"/>
              </a:rPr>
              <a:t>8 </a:t>
            </a:r>
            <a:r>
              <a:rPr lang="en-US" dirty="0">
                <a:solidFill>
                  <a:srgbClr val="000000"/>
                </a:solidFill>
                <a:latin typeface="Cambria" panose="02040503050406030204" pitchFamily="18" charset="0"/>
                <a:ea typeface="Calibri" panose="020F0502020204030204" pitchFamily="34" charset="0"/>
              </a:rPr>
              <a:t>sodium hydrogen sulfide and</a:t>
            </a:r>
            <a:r>
              <a:rPr lang="en-US" baseline="30000" dirty="0">
                <a:solidFill>
                  <a:srgbClr val="000000"/>
                </a:solidFill>
                <a:latin typeface="Cambria" panose="02040503050406030204" pitchFamily="18" charset="0"/>
                <a:ea typeface="Calibri" panose="020F0502020204030204" pitchFamily="34" charset="0"/>
              </a:rPr>
              <a:t> </a:t>
            </a:r>
            <a:r>
              <a:rPr lang="en-US" dirty="0">
                <a:solidFill>
                  <a:srgbClr val="000000"/>
                </a:solidFill>
                <a:latin typeface="Cambria" panose="02040503050406030204" pitchFamily="18" charset="0"/>
                <a:ea typeface="Calibri" panose="020F0502020204030204" pitchFamily="34" charset="0"/>
              </a:rPr>
              <a:t>diethylamine</a:t>
            </a:r>
            <a:r>
              <a:rPr lang="en-US" baseline="30000" dirty="0">
                <a:solidFill>
                  <a:srgbClr val="000000"/>
                </a:solidFill>
                <a:latin typeface="Cambria" panose="02040503050406030204" pitchFamily="18" charset="0"/>
                <a:ea typeface="Calibri" panose="020F0502020204030204" pitchFamily="34" charset="0"/>
              </a:rPr>
              <a:t>9</a:t>
            </a:r>
            <a:r>
              <a:rPr lang="en-US" dirty="0">
                <a:latin typeface="Cambria" panose="02040503050406030204" pitchFamily="18" charset="0"/>
                <a:ea typeface="Calibri" panose="020F0502020204030204" pitchFamily="34" charset="0"/>
              </a:rPr>
              <a:t>. Thioamide derivatives from arylaldoxime by using TiCl</a:t>
            </a:r>
            <a:r>
              <a:rPr lang="en-US" baseline="-25000" dirty="0">
                <a:latin typeface="Cambria" panose="02040503050406030204" pitchFamily="18" charset="0"/>
                <a:ea typeface="Calibri" panose="020F0502020204030204" pitchFamily="34" charset="0"/>
              </a:rPr>
              <a:t>3</a:t>
            </a:r>
            <a:r>
              <a:rPr lang="en-US" dirty="0">
                <a:latin typeface="Cambria" panose="02040503050406030204" pitchFamily="18" charset="0"/>
                <a:ea typeface="Calibri" panose="020F0502020204030204" pitchFamily="34" charset="0"/>
              </a:rPr>
              <a:t>OTf with 1-butyl-3-methylimidazolium bromide</a:t>
            </a:r>
            <a:r>
              <a:rPr lang="en-US" baseline="30000" dirty="0">
                <a:latin typeface="Cambria" panose="02040503050406030204" pitchFamily="18" charset="0"/>
                <a:ea typeface="Calibri" panose="020F0502020204030204" pitchFamily="34" charset="0"/>
              </a:rPr>
              <a:t>11</a:t>
            </a:r>
            <a:r>
              <a:rPr lang="en-US" dirty="0">
                <a:latin typeface="Cambria" panose="02040503050406030204" pitchFamily="18" charset="0"/>
                <a:ea typeface="Calibri" panose="020F0502020204030204" pitchFamily="34" charset="0"/>
              </a:rPr>
              <a:t>,</a:t>
            </a:r>
            <a:r>
              <a:rPr lang="en-US" dirty="0">
                <a:solidFill>
                  <a:srgbClr val="0080AE"/>
                </a:solidFill>
                <a:latin typeface="Cambria" panose="02040503050406030204" pitchFamily="18" charset="0"/>
                <a:ea typeface="Calibri" panose="020F0502020204030204" pitchFamily="34" charset="0"/>
              </a:rPr>
              <a:t> </a:t>
            </a:r>
            <a:r>
              <a:rPr lang="en-US" dirty="0">
                <a:latin typeface="Cambria" panose="02040503050406030204" pitchFamily="18" charset="0"/>
                <a:ea typeface="Calibri" panose="020F0502020204030204" pitchFamily="34" charset="0"/>
              </a:rPr>
              <a:t>thiophosphoryl chloride,</a:t>
            </a:r>
            <a:r>
              <a:rPr lang="en-US" baseline="30000" dirty="0">
                <a:solidFill>
                  <a:srgbClr val="000000"/>
                </a:solidFill>
                <a:latin typeface="Cambria" panose="02040503050406030204" pitchFamily="18" charset="0"/>
                <a:ea typeface="Calibri" panose="020F0502020204030204" pitchFamily="34" charset="0"/>
              </a:rPr>
              <a:t>12 </a:t>
            </a:r>
            <a:r>
              <a:rPr lang="en-US" dirty="0">
                <a:solidFill>
                  <a:srgbClr val="000000"/>
                </a:solidFill>
                <a:latin typeface="Cambria" panose="02040503050406030204" pitchFamily="18" charset="0"/>
                <a:ea typeface="Calibri" panose="020F0502020204030204" pitchFamily="34" charset="0"/>
              </a:rPr>
              <a:t>and thioamide also synthesize from benzoic acid</a:t>
            </a:r>
            <a:r>
              <a:rPr lang="en-US" baseline="30000" dirty="0">
                <a:solidFill>
                  <a:srgbClr val="000000"/>
                </a:solidFill>
                <a:latin typeface="Cambria" panose="02040503050406030204" pitchFamily="18" charset="0"/>
                <a:ea typeface="Calibri" panose="020F0502020204030204" pitchFamily="34" charset="0"/>
              </a:rPr>
              <a:t>13</a:t>
            </a:r>
            <a:r>
              <a:rPr lang="en-US" dirty="0">
                <a:solidFill>
                  <a:srgbClr val="000000"/>
                </a:solidFill>
                <a:latin typeface="Cambria" panose="02040503050406030204" pitchFamily="18" charset="0"/>
                <a:ea typeface="Calibri" panose="020F0502020204030204" pitchFamily="34" charset="0"/>
              </a:rPr>
              <a:t>.</a:t>
            </a:r>
            <a:r>
              <a:rPr lang="en-US" baseline="30000" dirty="0">
                <a:solidFill>
                  <a:srgbClr val="000000"/>
                </a:solidFill>
                <a:latin typeface="Cambria" panose="020405030504060302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Some other method has been also reported for the synthesis of thioamide derivatives are shown below.</a:t>
            </a:r>
            <a:endParaRPr lang="en-US" dirty="0"/>
          </a:p>
        </p:txBody>
      </p:sp>
      <p:sp>
        <p:nvSpPr>
          <p:cNvPr id="5" name="Rectangle 4">
            <a:extLst>
              <a:ext uri="{FF2B5EF4-FFF2-40B4-BE49-F238E27FC236}">
                <a16:creationId xmlns:a16="http://schemas.microsoft.com/office/drawing/2014/main" xmlns="" id="{7984682C-83A5-4BEC-9B41-C6A632CA36E0}"/>
              </a:ext>
            </a:extLst>
          </p:cNvPr>
          <p:cNvSpPr/>
          <p:nvPr/>
        </p:nvSpPr>
        <p:spPr>
          <a:xfrm>
            <a:off x="1845211" y="3547910"/>
            <a:ext cx="8602394"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200000"/>
              </a:lnSpc>
            </a:pPr>
            <a:r>
              <a:rPr lang="en-US" dirty="0">
                <a:solidFill>
                  <a:srgbClr val="000000"/>
                </a:solidFill>
                <a:latin typeface="Times New Roman" panose="02020603050405020304" pitchFamily="18" charset="0"/>
                <a:ea typeface="Calibri" panose="020F0502020204030204" pitchFamily="34" charset="0"/>
                <a:cs typeface="Mangal"/>
              </a:rPr>
              <a:t>Conventionally, Lawesson’s reagent and its analogues are applied to the synthesis of thioamides (</a:t>
            </a:r>
            <a:r>
              <a:rPr lang="en-US" b="1" dirty="0">
                <a:latin typeface="Times New Roman" panose="02020603050405020304" pitchFamily="18" charset="0"/>
                <a:ea typeface="Calibri" panose="020F0502020204030204" pitchFamily="34" charset="0"/>
                <a:cs typeface="Mangal"/>
              </a:rPr>
              <a:t>Scheme 1</a:t>
            </a:r>
            <a:r>
              <a:rPr lang="en-US" dirty="0">
                <a:solidFill>
                  <a:srgbClr val="000000"/>
                </a:solidFill>
                <a:latin typeface="Times New Roman" panose="02020603050405020304" pitchFamily="18" charset="0"/>
                <a:ea typeface="Calibri" panose="020F0502020204030204" pitchFamily="34" charset="0"/>
                <a:cs typeface="Mangal"/>
              </a:rPr>
              <a:t>).</a:t>
            </a:r>
            <a:r>
              <a:rPr lang="en-US" baseline="30000" dirty="0">
                <a:latin typeface="Times New Roman" panose="02020603050405020304" pitchFamily="18" charset="0"/>
                <a:ea typeface="Calibri" panose="020F0502020204030204" pitchFamily="34" charset="0"/>
                <a:cs typeface="Mangal"/>
              </a:rPr>
              <a:t>14</a:t>
            </a:r>
          </a:p>
          <a:p>
            <a:pPr indent="457200" algn="just">
              <a:lnSpc>
                <a:spcPct val="200000"/>
              </a:lnSpc>
            </a:pPr>
            <a:endParaRPr lang="en-US" sz="1600" dirty="0">
              <a:latin typeface="Calibri" panose="020F0502020204030204" pitchFamily="34" charset="0"/>
              <a:ea typeface="Calibri" panose="020F0502020204030204" pitchFamily="34" charset="0"/>
              <a:cs typeface="Mangal"/>
            </a:endParaRPr>
          </a:p>
          <a:p>
            <a:pPr indent="457200" algn="ctr">
              <a:lnSpc>
                <a:spcPct val="200000"/>
              </a:lnSpc>
            </a:pPr>
            <a:endParaRPr lang="en-US" sz="900" b="1" dirty="0">
              <a:latin typeface="Calibri" panose="020F0502020204030204" pitchFamily="34" charset="0"/>
              <a:ea typeface="Calibri" panose="020F0502020204030204" pitchFamily="34" charset="0"/>
              <a:cs typeface="Mangal"/>
            </a:endParaRPr>
          </a:p>
          <a:p>
            <a:pPr indent="457200" algn="ctr">
              <a:lnSpc>
                <a:spcPct val="200000"/>
              </a:lnSpc>
            </a:pPr>
            <a:r>
              <a:rPr lang="en-US" sz="1600" b="1" dirty="0">
                <a:latin typeface="Calibri" panose="020F0502020204030204" pitchFamily="34" charset="0"/>
                <a:ea typeface="Calibri" panose="020F0502020204030204" pitchFamily="34" charset="0"/>
                <a:cs typeface="Mangal"/>
              </a:rPr>
              <a:t>Scheme 1</a:t>
            </a:r>
          </a:p>
        </p:txBody>
      </p:sp>
      <p:graphicFrame>
        <p:nvGraphicFramePr>
          <p:cNvPr id="6" name="Object 5">
            <a:extLst>
              <a:ext uri="{FF2B5EF4-FFF2-40B4-BE49-F238E27FC236}">
                <a16:creationId xmlns:a16="http://schemas.microsoft.com/office/drawing/2014/main" xmlns="" id="{3A7CFE73-D52A-4518-8CC6-FBD2F4F600C0}"/>
              </a:ext>
            </a:extLst>
          </p:cNvPr>
          <p:cNvGraphicFramePr>
            <a:graphicFrameLocks noChangeAspect="1"/>
          </p:cNvGraphicFramePr>
          <p:nvPr>
            <p:extLst>
              <p:ext uri="{D42A27DB-BD31-4B8C-83A1-F6EECF244321}">
                <p14:modId xmlns:p14="http://schemas.microsoft.com/office/powerpoint/2010/main" val="59693883"/>
              </p:ext>
            </p:extLst>
          </p:nvPr>
        </p:nvGraphicFramePr>
        <p:xfrm>
          <a:off x="4255195" y="4503627"/>
          <a:ext cx="4668411" cy="1131976"/>
        </p:xfrm>
        <a:graphic>
          <a:graphicData uri="http://schemas.openxmlformats.org/presentationml/2006/ole">
            <mc:AlternateContent xmlns:mc="http://schemas.openxmlformats.org/markup-compatibility/2006">
              <mc:Choice xmlns:v="urn:schemas-microsoft-com:vml" Requires="v">
                <p:oleObj spid="_x0000_s2119" name="CS ChemDraw Drawing" r:id="rId3" imgW="3745623" imgH="907990" progId="ChemDraw.Document.6.0">
                  <p:embed/>
                </p:oleObj>
              </mc:Choice>
              <mc:Fallback>
                <p:oleObj name="CS ChemDraw Drawing" r:id="rId3" imgW="3745623" imgH="907990" progId="ChemDraw.Document.6.0">
                  <p:embed/>
                  <p:pic>
                    <p:nvPicPr>
                      <p:cNvPr id="6" name="Object 5">
                        <a:extLst>
                          <a:ext uri="{FF2B5EF4-FFF2-40B4-BE49-F238E27FC236}">
                            <a16:creationId xmlns:a16="http://schemas.microsoft.com/office/drawing/2014/main" xmlns="" id="{3A7CFE73-D52A-4518-8CC6-FBD2F4F600C0}"/>
                          </a:ext>
                        </a:extLst>
                      </p:cNvPr>
                      <p:cNvPicPr/>
                      <p:nvPr/>
                    </p:nvPicPr>
                    <p:blipFill>
                      <a:blip r:embed="rId4"/>
                      <a:stretch>
                        <a:fillRect/>
                      </a:stretch>
                    </p:blipFill>
                    <p:spPr>
                      <a:xfrm>
                        <a:off x="4255195" y="4503627"/>
                        <a:ext cx="4668411" cy="113197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92812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FCCA27B-F0FC-4516-AD27-359517CD840E}"/>
              </a:ext>
            </a:extLst>
          </p:cNvPr>
          <p:cNvSpPr/>
          <p:nvPr/>
        </p:nvSpPr>
        <p:spPr>
          <a:xfrm>
            <a:off x="391550" y="154126"/>
            <a:ext cx="11073619" cy="3416320"/>
          </a:xfrm>
          <a:prstGeom prst="rect">
            <a:avLst/>
          </a:prstGeom>
          <a:solidFill>
            <a:schemeClr val="bg1"/>
          </a:solidFill>
          <a:ln>
            <a:solidFill>
              <a:schemeClr val="bg1"/>
            </a:solidFill>
          </a:ln>
        </p:spPr>
        <p:txBody>
          <a:bodyPr wrap="square">
            <a:spAutoFit/>
          </a:bodyPr>
          <a:lstStyle/>
          <a:p>
            <a:pPr algn="just">
              <a:lnSpc>
                <a:spcPct val="150000"/>
              </a:lnSpc>
            </a:pPr>
            <a:r>
              <a:rPr lang="en-US" b="1" dirty="0">
                <a:solidFill>
                  <a:srgbClr val="C00000"/>
                </a:solidFill>
                <a:latin typeface="Cambria" panose="02040503050406030204" pitchFamily="18" charset="0"/>
                <a:ea typeface="Calibri" panose="020F0502020204030204" pitchFamily="34" charset="0"/>
                <a:cs typeface="Mangal"/>
              </a:rPr>
              <a:t>C. Oliver Kappe, et. al. (2003)</a:t>
            </a:r>
            <a:endParaRPr lang="en-US" dirty="0">
              <a:solidFill>
                <a:srgbClr val="C00000"/>
              </a:solidFill>
              <a:latin typeface="Cambria" panose="02040503050406030204" pitchFamily="18" charset="0"/>
              <a:ea typeface="Calibri" panose="020F0502020204030204" pitchFamily="34" charset="0"/>
              <a:cs typeface="Mangal"/>
            </a:endParaRPr>
          </a:p>
          <a:p>
            <a:pPr algn="just">
              <a:lnSpc>
                <a:spcPct val="150000"/>
              </a:lnSpc>
            </a:pPr>
            <a:r>
              <a:rPr lang="en-US" b="1" baseline="30000" dirty="0">
                <a:latin typeface="Cambria" panose="02040503050406030204" pitchFamily="18" charset="0"/>
                <a:ea typeface="Calibri" panose="020F0502020204030204" pitchFamily="34" charset="0"/>
                <a:cs typeface="Mangal"/>
              </a:rPr>
              <a:t> 	</a:t>
            </a:r>
            <a:r>
              <a:rPr lang="en-US" dirty="0">
                <a:latin typeface="Cambria" panose="02040503050406030204" pitchFamily="18" charset="0"/>
                <a:ea typeface="Calibri" panose="020F0502020204030204" pitchFamily="34" charset="0"/>
              </a:rPr>
              <a:t>C. Oliver Kappe, et. al. (2003)</a:t>
            </a:r>
            <a:r>
              <a:rPr lang="en-US" baseline="30000" dirty="0">
                <a:latin typeface="Cambria" panose="02040503050406030204" pitchFamily="18" charset="0"/>
                <a:ea typeface="Calibri" panose="020F0502020204030204" pitchFamily="34" charset="0"/>
              </a:rPr>
              <a:t> </a:t>
            </a:r>
            <a:r>
              <a:rPr lang="en-US" dirty="0">
                <a:latin typeface="Cambria" panose="02040503050406030204" pitchFamily="18" charset="0"/>
                <a:ea typeface="Calibri" panose="020F0502020204030204" pitchFamily="34" charset="0"/>
              </a:rPr>
              <a:t>reported</a:t>
            </a:r>
            <a:r>
              <a:rPr lang="en-US" baseline="30000" dirty="0">
                <a:latin typeface="Cambria" panose="02040503050406030204" pitchFamily="18" charset="0"/>
                <a:ea typeface="Calibri" panose="020F0502020204030204" pitchFamily="34" charset="0"/>
              </a:rPr>
              <a:t> </a:t>
            </a:r>
            <a:r>
              <a:rPr lang="en-US" dirty="0">
                <a:latin typeface="Cambria" panose="02040503050406030204" pitchFamily="18" charset="0"/>
                <a:ea typeface="Calibri" panose="020F0502020204030204" pitchFamily="34" charset="0"/>
              </a:rPr>
              <a:t>synthesis of thioamide derivatives via kindler reaction with</a:t>
            </a:r>
            <a:r>
              <a:rPr lang="en-US" baseline="30000" dirty="0">
                <a:latin typeface="Cambria" panose="02040503050406030204" pitchFamily="18" charset="0"/>
                <a:ea typeface="Calibri" panose="020F0502020204030204" pitchFamily="34" charset="0"/>
              </a:rPr>
              <a:t> </a:t>
            </a:r>
            <a:r>
              <a:rPr lang="en-US" dirty="0">
                <a:latin typeface="Cambria" panose="02040503050406030204" pitchFamily="18" charset="0"/>
                <a:ea typeface="Calibri" panose="020F0502020204030204" pitchFamily="34" charset="0"/>
              </a:rPr>
              <a:t>three-component condensations of aldehydes, amines, and elemental sulfur were carried out using 1-methyl-2-pyrrolidone (NMP) as solvent employing microwave flash heating at 110-180 °C for 2-20 min (</a:t>
            </a:r>
            <a:r>
              <a:rPr lang="en-US" b="1" dirty="0">
                <a:latin typeface="Cambria" panose="02040503050406030204" pitchFamily="18" charset="0"/>
                <a:ea typeface="Calibri" panose="020F0502020204030204" pitchFamily="34" charset="0"/>
              </a:rPr>
              <a:t>Scheme 2</a:t>
            </a:r>
            <a:r>
              <a:rPr lang="en-US" dirty="0">
                <a:latin typeface="Cambria" panose="02040503050406030204" pitchFamily="18" charset="0"/>
                <a:ea typeface="Calibri" panose="020F0502020204030204" pitchFamily="34" charset="0"/>
              </a:rPr>
              <a:t>).</a:t>
            </a: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ctr">
              <a:lnSpc>
                <a:spcPct val="150000"/>
              </a:lnSpc>
            </a:pPr>
            <a:r>
              <a:rPr lang="en-US" b="1" dirty="0">
                <a:latin typeface="Cambria" panose="02040503050406030204" pitchFamily="18" charset="0"/>
              </a:rPr>
              <a:t>Scheme 2</a:t>
            </a:r>
          </a:p>
        </p:txBody>
      </p:sp>
      <p:graphicFrame>
        <p:nvGraphicFramePr>
          <p:cNvPr id="6" name="Object 5">
            <a:extLst>
              <a:ext uri="{FF2B5EF4-FFF2-40B4-BE49-F238E27FC236}">
                <a16:creationId xmlns:a16="http://schemas.microsoft.com/office/drawing/2014/main" xmlns="" id="{BEE74F57-15C9-4534-9062-9569032BAAFA}"/>
              </a:ext>
            </a:extLst>
          </p:cNvPr>
          <p:cNvGraphicFramePr>
            <a:graphicFrameLocks noChangeAspect="1"/>
          </p:cNvGraphicFramePr>
          <p:nvPr>
            <p:extLst>
              <p:ext uri="{D42A27DB-BD31-4B8C-83A1-F6EECF244321}">
                <p14:modId xmlns:p14="http://schemas.microsoft.com/office/powerpoint/2010/main" val="2792301071"/>
              </p:ext>
            </p:extLst>
          </p:nvPr>
        </p:nvGraphicFramePr>
        <p:xfrm>
          <a:off x="2715330" y="1862286"/>
          <a:ext cx="5443931" cy="1227895"/>
        </p:xfrm>
        <a:graphic>
          <a:graphicData uri="http://schemas.openxmlformats.org/presentationml/2006/ole">
            <mc:AlternateContent xmlns:mc="http://schemas.openxmlformats.org/markup-compatibility/2006">
              <mc:Choice xmlns:v="urn:schemas-microsoft-com:vml" Requires="v">
                <p:oleObj spid="_x0000_s3212" name="CS ChemDraw Drawing" r:id="rId3" imgW="3230472" imgH="728126" progId="ChemDraw.Document.6.0">
                  <p:embed/>
                </p:oleObj>
              </mc:Choice>
              <mc:Fallback>
                <p:oleObj name="CS ChemDraw Drawing" r:id="rId3" imgW="3230472" imgH="728126" progId="ChemDraw.Document.6.0">
                  <p:embed/>
                  <p:pic>
                    <p:nvPicPr>
                      <p:cNvPr id="6" name="Object 5">
                        <a:extLst>
                          <a:ext uri="{FF2B5EF4-FFF2-40B4-BE49-F238E27FC236}">
                            <a16:creationId xmlns:a16="http://schemas.microsoft.com/office/drawing/2014/main" xmlns="" id="{BEE74F57-15C9-4534-9062-9569032BAAFA}"/>
                          </a:ext>
                        </a:extLst>
                      </p:cNvPr>
                      <p:cNvPicPr/>
                      <p:nvPr/>
                    </p:nvPicPr>
                    <p:blipFill>
                      <a:blip r:embed="rId4"/>
                      <a:stretch>
                        <a:fillRect/>
                      </a:stretch>
                    </p:blipFill>
                    <p:spPr>
                      <a:xfrm>
                        <a:off x="2715330" y="1862286"/>
                        <a:ext cx="5443931" cy="1227895"/>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xmlns="" id="{8096716F-C72E-43AE-9BBD-3AECF3F53094}"/>
              </a:ext>
            </a:extLst>
          </p:cNvPr>
          <p:cNvSpPr/>
          <p:nvPr/>
        </p:nvSpPr>
        <p:spPr>
          <a:xfrm>
            <a:off x="349345" y="3425316"/>
            <a:ext cx="11284637" cy="2723823"/>
          </a:xfrm>
          <a:prstGeom prst="rect">
            <a:avLst/>
          </a:prstGeom>
        </p:spPr>
        <p:txBody>
          <a:bodyPr wrap="square">
            <a:spAutoFit/>
          </a:bodyPr>
          <a:lstStyle/>
          <a:p>
            <a:pPr algn="just">
              <a:lnSpc>
                <a:spcPct val="200000"/>
              </a:lnSpc>
            </a:pPr>
            <a:r>
              <a:rPr lang="en-US" b="1" dirty="0">
                <a:solidFill>
                  <a:srgbClr val="C00000"/>
                </a:solidFill>
                <a:latin typeface="Cambria" panose="02040503050406030204" pitchFamily="18" charset="0"/>
                <a:ea typeface="Calibri" panose="020F0502020204030204" pitchFamily="34" charset="0"/>
                <a:cs typeface="Mangal"/>
              </a:rPr>
              <a:t>Ali Al-Mourabit et. al. (2012)</a:t>
            </a:r>
            <a:endParaRPr lang="en-US" dirty="0">
              <a:solidFill>
                <a:srgbClr val="C00000"/>
              </a:solidFill>
              <a:latin typeface="Cambria" panose="02040503050406030204" pitchFamily="18" charset="0"/>
              <a:ea typeface="Calibri" panose="020F0502020204030204" pitchFamily="34" charset="0"/>
              <a:cs typeface="Mangal"/>
            </a:endParaRPr>
          </a:p>
          <a:p>
            <a:pPr algn="just">
              <a:lnSpc>
                <a:spcPct val="150000"/>
              </a:lnSpc>
            </a:pPr>
            <a:r>
              <a:rPr lang="en-US" dirty="0">
                <a:latin typeface="Cambria" panose="02040503050406030204" pitchFamily="18" charset="0"/>
                <a:ea typeface="Calibri" panose="020F0502020204030204" pitchFamily="34" charset="0"/>
              </a:rPr>
              <a:t>	Ali Al-Mourabit et. al. developed an efficient and selective multicomponent oxidative coupling of two different aliphatic primary amines into thioamides by elemental sulfur under solvent-free conditions (</a:t>
            </a:r>
            <a:r>
              <a:rPr lang="en-US" b="1" dirty="0">
                <a:latin typeface="Cambria" panose="02040503050406030204" pitchFamily="18" charset="0"/>
                <a:ea typeface="Calibri" panose="020F0502020204030204" pitchFamily="34" charset="0"/>
              </a:rPr>
              <a:t>Scheme 3</a:t>
            </a:r>
            <a:r>
              <a:rPr lang="en-US" dirty="0">
                <a:latin typeface="Cambria" panose="02040503050406030204" pitchFamily="18" charset="0"/>
                <a:ea typeface="Calibri" panose="020F0502020204030204" pitchFamily="34" charset="0"/>
              </a:rPr>
              <a:t>).</a:t>
            </a:r>
          </a:p>
          <a:p>
            <a:pPr algn="just">
              <a:lnSpc>
                <a:spcPct val="150000"/>
              </a:lnSpc>
            </a:pPr>
            <a:endParaRPr lang="en-US" dirty="0">
              <a:latin typeface="Cambria" panose="02040503050406030204" pitchFamily="18" charset="0"/>
              <a:ea typeface="Calibri" panose="020F0502020204030204" pitchFamily="34" charset="0"/>
            </a:endParaRPr>
          </a:p>
          <a:p>
            <a:pPr algn="just">
              <a:lnSpc>
                <a:spcPct val="150000"/>
              </a:lnSpc>
            </a:pPr>
            <a:endParaRPr lang="en-US" dirty="0">
              <a:latin typeface="Cambria" panose="02040503050406030204" pitchFamily="18" charset="0"/>
              <a:ea typeface="Calibri" panose="020F0502020204030204" pitchFamily="34" charset="0"/>
            </a:endParaRPr>
          </a:p>
          <a:p>
            <a:pPr algn="ctr">
              <a:lnSpc>
                <a:spcPct val="150000"/>
              </a:lnSpc>
            </a:pPr>
            <a:r>
              <a:rPr lang="en-US" b="1" dirty="0">
                <a:latin typeface="Times New Roman" panose="02020603050405020304" pitchFamily="18" charset="0"/>
              </a:rPr>
              <a:t>Scheme 3</a:t>
            </a:r>
            <a:endParaRPr lang="en-US" dirty="0">
              <a:latin typeface="Cambria" panose="02040503050406030204" pitchFamily="18" charset="0"/>
              <a:ea typeface="Calibri" panose="020F0502020204030204" pitchFamily="34" charset="0"/>
            </a:endParaRPr>
          </a:p>
        </p:txBody>
      </p:sp>
      <p:graphicFrame>
        <p:nvGraphicFramePr>
          <p:cNvPr id="7" name="Object 6">
            <a:extLst>
              <a:ext uri="{FF2B5EF4-FFF2-40B4-BE49-F238E27FC236}">
                <a16:creationId xmlns:a16="http://schemas.microsoft.com/office/drawing/2014/main" xmlns="" id="{F2F3E6C0-D52F-44BE-9F0F-71EB52CA34FE}"/>
              </a:ext>
            </a:extLst>
          </p:cNvPr>
          <p:cNvGraphicFramePr>
            <a:graphicFrameLocks noChangeAspect="1"/>
          </p:cNvGraphicFramePr>
          <p:nvPr>
            <p:extLst>
              <p:ext uri="{D42A27DB-BD31-4B8C-83A1-F6EECF244321}">
                <p14:modId xmlns:p14="http://schemas.microsoft.com/office/powerpoint/2010/main" val="4027922651"/>
              </p:ext>
            </p:extLst>
          </p:nvPr>
        </p:nvGraphicFramePr>
        <p:xfrm>
          <a:off x="2818358" y="4787227"/>
          <a:ext cx="5460343" cy="886745"/>
        </p:xfrm>
        <a:graphic>
          <a:graphicData uri="http://schemas.openxmlformats.org/presentationml/2006/ole">
            <mc:AlternateContent xmlns:mc="http://schemas.openxmlformats.org/markup-compatibility/2006">
              <mc:Choice xmlns:v="urn:schemas-microsoft-com:vml" Requires="v">
                <p:oleObj spid="_x0000_s3213" name="CS ChemDraw Drawing" r:id="rId5" imgW="3285315" imgH="533180" progId="ChemDraw.Document.6.0">
                  <p:embed/>
                </p:oleObj>
              </mc:Choice>
              <mc:Fallback>
                <p:oleObj name="CS ChemDraw Drawing" r:id="rId5" imgW="3285315" imgH="533180" progId="ChemDraw.Document.6.0">
                  <p:embed/>
                  <p:pic>
                    <p:nvPicPr>
                      <p:cNvPr id="3" name="Object 2">
                        <a:extLst>
                          <a:ext uri="{FF2B5EF4-FFF2-40B4-BE49-F238E27FC236}">
                            <a16:creationId xmlns:a16="http://schemas.microsoft.com/office/drawing/2014/main" xmlns="" id="{C858D92D-3DE0-476E-8763-39BE047B0A7B}"/>
                          </a:ext>
                        </a:extLst>
                      </p:cNvPr>
                      <p:cNvPicPr/>
                      <p:nvPr/>
                    </p:nvPicPr>
                    <p:blipFill>
                      <a:blip r:embed="rId6"/>
                      <a:stretch>
                        <a:fillRect/>
                      </a:stretch>
                    </p:blipFill>
                    <p:spPr>
                      <a:xfrm>
                        <a:off x="2818358" y="4787227"/>
                        <a:ext cx="5460343" cy="886745"/>
                      </a:xfrm>
                      <a:prstGeom prst="rect">
                        <a:avLst/>
                      </a:prstGeom>
                    </p:spPr>
                  </p:pic>
                </p:oleObj>
              </mc:Fallback>
            </mc:AlternateContent>
          </a:graphicData>
        </a:graphic>
      </p:graphicFrame>
    </p:spTree>
    <p:extLst>
      <p:ext uri="{BB962C8B-B14F-4D97-AF65-F5344CB8AC3E}">
        <p14:creationId xmlns:p14="http://schemas.microsoft.com/office/powerpoint/2010/main" val="171748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61FE34-D250-456D-9729-0113B958ED7A}"/>
              </a:ext>
            </a:extLst>
          </p:cNvPr>
          <p:cNvSpPr/>
          <p:nvPr/>
        </p:nvSpPr>
        <p:spPr>
          <a:xfrm>
            <a:off x="379827" y="126608"/>
            <a:ext cx="11465169" cy="5816977"/>
          </a:xfrm>
          <a:prstGeom prst="rect">
            <a:avLst/>
          </a:prstGeom>
          <a:solidFill>
            <a:schemeClr val="bg1"/>
          </a:solidFill>
          <a:ln>
            <a:solidFill>
              <a:schemeClr val="bg1"/>
            </a:solidFill>
          </a:ln>
        </p:spPr>
        <p:txBody>
          <a:bodyPr wrap="square">
            <a:spAutoFit/>
          </a:bodyPr>
          <a:lstStyle/>
          <a:p>
            <a:pPr algn="just">
              <a:lnSpc>
                <a:spcPct val="150000"/>
              </a:lnSpc>
            </a:pPr>
            <a:r>
              <a:rPr lang="en-US" b="1" dirty="0">
                <a:solidFill>
                  <a:srgbClr val="C00000"/>
                </a:solidFill>
                <a:latin typeface="Cambria" panose="02040503050406030204" pitchFamily="18" charset="0"/>
              </a:rPr>
              <a:t>Hye-Young Jang, et. al. (2014)</a:t>
            </a:r>
            <a:endParaRPr lang="en-US" dirty="0">
              <a:solidFill>
                <a:srgbClr val="C00000"/>
              </a:solidFill>
              <a:latin typeface="Cambria" panose="02040503050406030204" pitchFamily="18" charset="0"/>
            </a:endParaRPr>
          </a:p>
          <a:p>
            <a:pPr algn="just">
              <a:lnSpc>
                <a:spcPct val="150000"/>
              </a:lnSpc>
            </a:pPr>
            <a:r>
              <a:rPr lang="en-US" dirty="0">
                <a:latin typeface="Cambria" panose="02040503050406030204" pitchFamily="18" charset="0"/>
              </a:rPr>
              <a:t>	Hye-Young Jang, et. al develop an environmentally friendly oxidation method that affords the direct conversion of thiols to thioamides without the use of exogenous sulfur reagents (</a:t>
            </a:r>
            <a:r>
              <a:rPr lang="en-US" b="1" dirty="0">
                <a:latin typeface="Cambria" panose="02040503050406030204" pitchFamily="18" charset="0"/>
              </a:rPr>
              <a:t>Scheme 4</a:t>
            </a:r>
            <a:r>
              <a:rPr lang="en-US" dirty="0">
                <a:latin typeface="Cambria" panose="02040503050406030204" pitchFamily="18" charset="0"/>
              </a:rPr>
              <a:t>) .</a:t>
            </a: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ctr">
              <a:lnSpc>
                <a:spcPct val="150000"/>
              </a:lnSpc>
            </a:pPr>
            <a:endParaRPr lang="en-US" b="1" dirty="0">
              <a:latin typeface="Cambria" panose="02040503050406030204" pitchFamily="18" charset="0"/>
            </a:endParaRPr>
          </a:p>
          <a:p>
            <a:pPr algn="ctr">
              <a:lnSpc>
                <a:spcPct val="150000"/>
              </a:lnSpc>
            </a:pPr>
            <a:r>
              <a:rPr lang="en-US" b="1" dirty="0">
                <a:latin typeface="Cambria" panose="02040503050406030204" pitchFamily="18" charset="0"/>
              </a:rPr>
              <a:t>Scheme 4</a:t>
            </a:r>
          </a:p>
          <a:p>
            <a:pPr algn="just">
              <a:lnSpc>
                <a:spcPct val="150000"/>
              </a:lnSpc>
            </a:pPr>
            <a:r>
              <a:rPr lang="en-US" b="1" dirty="0">
                <a:solidFill>
                  <a:srgbClr val="C00000"/>
                </a:solidFill>
                <a:latin typeface="Cambria" panose="02040503050406030204" pitchFamily="18" charset="0"/>
              </a:rPr>
              <a:t>Xuefeng Jiang, et. al. (2016)</a:t>
            </a:r>
          </a:p>
          <a:p>
            <a:pPr algn="just">
              <a:lnSpc>
                <a:spcPct val="150000"/>
              </a:lnSpc>
            </a:pPr>
            <a:r>
              <a:rPr lang="en-US" dirty="0">
                <a:latin typeface="Cambria" panose="02040503050406030204" pitchFamily="18" charset="0"/>
              </a:rPr>
              <a:t>	Xuefeng Jiang, et. al. developed an efficient aqueous synthesis of thioamides through aldehydes, sodium sulfide, and N-substituted formamides (</a:t>
            </a:r>
            <a:r>
              <a:rPr lang="en-US" b="1" dirty="0">
                <a:latin typeface="Cambria" panose="02040503050406030204" pitchFamily="18" charset="0"/>
              </a:rPr>
              <a:t>Scheme 5</a:t>
            </a:r>
            <a:r>
              <a:rPr lang="en-US" dirty="0">
                <a:latin typeface="Cambria" panose="02040503050406030204" pitchFamily="18" charset="0"/>
              </a:rPr>
              <a:t>). </a:t>
            </a:r>
          </a:p>
          <a:p>
            <a:pPr algn="just">
              <a:lnSpc>
                <a:spcPct val="150000"/>
              </a:lnSpc>
            </a:pPr>
            <a:endParaRPr lang="en-US" b="1" dirty="0">
              <a:latin typeface="Cambria" panose="02040503050406030204" pitchFamily="18" charset="0"/>
            </a:endParaRPr>
          </a:p>
          <a:p>
            <a:pPr algn="just">
              <a:lnSpc>
                <a:spcPct val="150000"/>
              </a:lnSpc>
            </a:pPr>
            <a:endParaRPr lang="en-US" b="1" dirty="0">
              <a:latin typeface="Cambria" panose="02040503050406030204" pitchFamily="18" charset="0"/>
            </a:endParaRPr>
          </a:p>
          <a:p>
            <a:pPr algn="just">
              <a:lnSpc>
                <a:spcPct val="150000"/>
              </a:lnSpc>
            </a:pPr>
            <a:endParaRPr lang="en-US" sz="1600" b="1" dirty="0">
              <a:latin typeface="Cambria" panose="02040503050406030204" pitchFamily="18" charset="0"/>
            </a:endParaRPr>
          </a:p>
          <a:p>
            <a:pPr algn="ctr">
              <a:lnSpc>
                <a:spcPct val="150000"/>
              </a:lnSpc>
            </a:pPr>
            <a:r>
              <a:rPr lang="en-US" sz="1600" b="1" dirty="0">
                <a:latin typeface="Cambria" panose="02040503050406030204" pitchFamily="18" charset="0"/>
              </a:rPr>
              <a:t>Scheme 5</a:t>
            </a:r>
          </a:p>
        </p:txBody>
      </p:sp>
      <p:graphicFrame>
        <p:nvGraphicFramePr>
          <p:cNvPr id="4" name="Object 3">
            <a:extLst>
              <a:ext uri="{FF2B5EF4-FFF2-40B4-BE49-F238E27FC236}">
                <a16:creationId xmlns:a16="http://schemas.microsoft.com/office/drawing/2014/main" xmlns="" id="{58ABDF10-9D69-4731-BE8D-06CD76C7CBDB}"/>
              </a:ext>
            </a:extLst>
          </p:cNvPr>
          <p:cNvGraphicFramePr>
            <a:graphicFrameLocks noChangeAspect="1"/>
          </p:cNvGraphicFramePr>
          <p:nvPr>
            <p:extLst>
              <p:ext uri="{D42A27DB-BD31-4B8C-83A1-F6EECF244321}">
                <p14:modId xmlns:p14="http://schemas.microsoft.com/office/powerpoint/2010/main" val="3865957441"/>
              </p:ext>
            </p:extLst>
          </p:nvPr>
        </p:nvGraphicFramePr>
        <p:xfrm>
          <a:off x="3153212" y="1449243"/>
          <a:ext cx="5514693" cy="971229"/>
        </p:xfrm>
        <a:graphic>
          <a:graphicData uri="http://schemas.openxmlformats.org/presentationml/2006/ole">
            <mc:AlternateContent xmlns:mc="http://schemas.openxmlformats.org/markup-compatibility/2006">
              <mc:Choice xmlns:v="urn:schemas-microsoft-com:vml" Requires="v">
                <p:oleObj spid="_x0000_s4238" name="CS ChemDraw Drawing" r:id="rId3" imgW="3163525" imgH="557313" progId="ChemDraw.Document.6.0">
                  <p:embed/>
                </p:oleObj>
              </mc:Choice>
              <mc:Fallback>
                <p:oleObj name="CS ChemDraw Drawing" r:id="rId3" imgW="3163525" imgH="557313" progId="ChemDraw.Document.6.0">
                  <p:embed/>
                  <p:pic>
                    <p:nvPicPr>
                      <p:cNvPr id="4" name="Object 3">
                        <a:extLst>
                          <a:ext uri="{FF2B5EF4-FFF2-40B4-BE49-F238E27FC236}">
                            <a16:creationId xmlns:a16="http://schemas.microsoft.com/office/drawing/2014/main" xmlns="" id="{58ABDF10-9D69-4731-BE8D-06CD76C7CBDB}"/>
                          </a:ext>
                        </a:extLst>
                      </p:cNvPr>
                      <p:cNvPicPr/>
                      <p:nvPr/>
                    </p:nvPicPr>
                    <p:blipFill>
                      <a:blip r:embed="rId4"/>
                      <a:stretch>
                        <a:fillRect/>
                      </a:stretch>
                    </p:blipFill>
                    <p:spPr>
                      <a:xfrm>
                        <a:off x="3153212" y="1449243"/>
                        <a:ext cx="5514693" cy="97122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A60C5AB5-E136-49C0-9D56-53B8443C9A12}"/>
              </a:ext>
            </a:extLst>
          </p:cNvPr>
          <p:cNvGraphicFramePr>
            <a:graphicFrameLocks noChangeAspect="1"/>
          </p:cNvGraphicFramePr>
          <p:nvPr>
            <p:extLst>
              <p:ext uri="{D42A27DB-BD31-4B8C-83A1-F6EECF244321}">
                <p14:modId xmlns:p14="http://schemas.microsoft.com/office/powerpoint/2010/main" val="3188677997"/>
              </p:ext>
            </p:extLst>
          </p:nvPr>
        </p:nvGraphicFramePr>
        <p:xfrm>
          <a:off x="2362230" y="4447592"/>
          <a:ext cx="7096655" cy="1120224"/>
        </p:xfrm>
        <a:graphic>
          <a:graphicData uri="http://schemas.openxmlformats.org/presentationml/2006/ole">
            <mc:AlternateContent xmlns:mc="http://schemas.openxmlformats.org/markup-compatibility/2006">
              <mc:Choice xmlns:v="urn:schemas-microsoft-com:vml" Requires="v">
                <p:oleObj spid="_x0000_s4239" name="CS ChemDraw Drawing" r:id="rId5" imgW="3931712" imgH="621415" progId="ChemDraw.Document.6.0">
                  <p:embed/>
                </p:oleObj>
              </mc:Choice>
              <mc:Fallback>
                <p:oleObj name="CS ChemDraw Drawing" r:id="rId5" imgW="3931712" imgH="621415" progId="ChemDraw.Document.6.0">
                  <p:embed/>
                  <p:pic>
                    <p:nvPicPr>
                      <p:cNvPr id="5" name="Object 4">
                        <a:extLst>
                          <a:ext uri="{FF2B5EF4-FFF2-40B4-BE49-F238E27FC236}">
                            <a16:creationId xmlns:a16="http://schemas.microsoft.com/office/drawing/2014/main" xmlns="" id="{A60C5AB5-E136-49C0-9D56-53B8443C9A12}"/>
                          </a:ext>
                        </a:extLst>
                      </p:cNvPr>
                      <p:cNvPicPr/>
                      <p:nvPr/>
                    </p:nvPicPr>
                    <p:blipFill>
                      <a:blip r:embed="rId6"/>
                      <a:stretch>
                        <a:fillRect/>
                      </a:stretch>
                    </p:blipFill>
                    <p:spPr>
                      <a:xfrm>
                        <a:off x="2362230" y="4447592"/>
                        <a:ext cx="7096655" cy="1120224"/>
                      </a:xfrm>
                      <a:prstGeom prst="rect">
                        <a:avLst/>
                      </a:prstGeom>
                    </p:spPr>
                  </p:pic>
                </p:oleObj>
              </mc:Fallback>
            </mc:AlternateContent>
          </a:graphicData>
        </a:graphic>
      </p:graphicFrame>
    </p:spTree>
    <p:extLst>
      <p:ext uri="{BB962C8B-B14F-4D97-AF65-F5344CB8AC3E}">
        <p14:creationId xmlns:p14="http://schemas.microsoft.com/office/powerpoint/2010/main" val="404067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xmlns="" id="{95EB74EA-3F02-4B31-8BBA-856F7DE101BB}"/>
              </a:ext>
            </a:extLst>
          </p:cNvPr>
          <p:cNvGraphicFramePr>
            <a:graphicFrameLocks noChangeAspect="1"/>
          </p:cNvGraphicFramePr>
          <p:nvPr>
            <p:extLst>
              <p:ext uri="{D42A27DB-BD31-4B8C-83A1-F6EECF244321}">
                <p14:modId xmlns:p14="http://schemas.microsoft.com/office/powerpoint/2010/main" val="148342402"/>
              </p:ext>
            </p:extLst>
          </p:nvPr>
        </p:nvGraphicFramePr>
        <p:xfrm>
          <a:off x="3730586" y="1556205"/>
          <a:ext cx="5337655" cy="1412078"/>
        </p:xfrm>
        <a:graphic>
          <a:graphicData uri="http://schemas.openxmlformats.org/presentationml/2006/ole">
            <mc:AlternateContent xmlns:mc="http://schemas.openxmlformats.org/markup-compatibility/2006">
              <mc:Choice xmlns:v="urn:schemas-microsoft-com:vml" Requires="v">
                <p:oleObj spid="_x0000_s11334" name="CS ChemDraw Drawing" r:id="rId3" imgW="3615889" imgH="942680" progId="ChemDraw.Document.6.0">
                  <p:embed/>
                </p:oleObj>
              </mc:Choice>
              <mc:Fallback>
                <p:oleObj name="CS ChemDraw Drawing" r:id="rId3" imgW="3615889" imgH="942680" progId="ChemDraw.Document.6.0">
                  <p:embed/>
                  <p:pic>
                    <p:nvPicPr>
                      <p:cNvPr id="0" name="Object 1"/>
                      <p:cNvPicPr>
                        <a:picLocks noChangeAspect="1" noChangeArrowheads="1"/>
                      </p:cNvPicPr>
                      <p:nvPr/>
                    </p:nvPicPr>
                    <p:blipFill>
                      <a:blip r:embed="rId4"/>
                      <a:srcRect/>
                      <a:stretch>
                        <a:fillRect/>
                      </a:stretch>
                    </p:blipFill>
                    <p:spPr bwMode="auto">
                      <a:xfrm>
                        <a:off x="3730586" y="1556205"/>
                        <a:ext cx="5337655" cy="1412078"/>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xmlns="" id="{BE6B4262-87AD-43E7-AD13-76DA0735B259}"/>
              </a:ext>
            </a:extLst>
          </p:cNvPr>
          <p:cNvSpPr txBox="1"/>
          <p:nvPr/>
        </p:nvSpPr>
        <p:spPr>
          <a:xfrm>
            <a:off x="1" y="239151"/>
            <a:ext cx="12191999" cy="3277820"/>
          </a:xfrm>
          <a:prstGeom prst="rect">
            <a:avLst/>
          </a:prstGeom>
          <a:noFill/>
        </p:spPr>
        <p:txBody>
          <a:bodyPr wrap="square" rtlCol="0">
            <a:spAutoFit/>
          </a:bodyPr>
          <a:lstStyle/>
          <a:p>
            <a:pPr>
              <a:lnSpc>
                <a:spcPct val="150000"/>
              </a:lnSpc>
            </a:pPr>
            <a:r>
              <a:rPr lang="en-US" altLang="en-US" b="1" dirty="0">
                <a:solidFill>
                  <a:srgbClr val="C00000"/>
                </a:solidFill>
                <a:latin typeface="Cambria" panose="02040503050406030204" pitchFamily="18" charset="0"/>
                <a:ea typeface="Calibri" panose="020F0502020204030204" pitchFamily="34" charset="0"/>
                <a:cs typeface="Times New Roman" panose="02020603050405020304" pitchFamily="18" charset="0"/>
              </a:rPr>
              <a:t>Renhua Qiu, et al. (2016)</a:t>
            </a:r>
            <a:endParaRPr lang="en-US" altLang="en-US" dirty="0">
              <a:solidFill>
                <a:srgbClr val="C00000"/>
              </a:solidFill>
              <a:latin typeface="Cambria" panose="02040503050406030204" pitchFamily="18" charset="0"/>
            </a:endParaRPr>
          </a:p>
          <a:p>
            <a:pPr>
              <a:lnSpc>
                <a:spcPct val="150000"/>
              </a:lnSpc>
            </a:pPr>
            <a:r>
              <a:rPr lang="en-US" altLang="en-US" dirty="0">
                <a:latin typeface="Cambria" panose="02040503050406030204" pitchFamily="18" charset="0"/>
                <a:ea typeface="Calibri" panose="020F0502020204030204" pitchFamily="34" charset="0"/>
                <a:cs typeface="Times New Roman" panose="02020603050405020304" pitchFamily="18" charset="0"/>
              </a:rPr>
              <a:t>	Renhua Qiu, et al. reported thioamides derivatives at 100 °C in high yield through the reaction of 1,2-dibenzyldisulfane </a:t>
            </a:r>
          </a:p>
          <a:p>
            <a:pPr>
              <a:lnSpc>
                <a:spcPct val="150000"/>
              </a:lnSpc>
            </a:pPr>
            <a:r>
              <a:rPr lang="en-US" altLang="en-US" dirty="0">
                <a:latin typeface="Cambria" panose="02040503050406030204" pitchFamily="18" charset="0"/>
                <a:ea typeface="Calibri" panose="020F0502020204030204" pitchFamily="34" charset="0"/>
                <a:cs typeface="Times New Roman" panose="02020603050405020304" pitchFamily="18" charset="0"/>
              </a:rPr>
              <a:t>with difurfuryldisulfide using iodine as oxidant and DMSO as solvent (</a:t>
            </a:r>
            <a:r>
              <a:rPr lang="en-US" altLang="en-US" b="1" dirty="0">
                <a:latin typeface="Cambria" panose="02040503050406030204" pitchFamily="18" charset="0"/>
                <a:ea typeface="Calibri" panose="020F0502020204030204" pitchFamily="34" charset="0"/>
                <a:cs typeface="Times New Roman" panose="02020603050405020304" pitchFamily="18" charset="0"/>
              </a:rPr>
              <a:t>Scheme 5</a:t>
            </a:r>
            <a:r>
              <a:rPr lang="en-US" altLang="en-US" dirty="0">
                <a:latin typeface="Cambria" panose="02040503050406030204" pitchFamily="18" charset="0"/>
                <a:ea typeface="Calibri" panose="020F0502020204030204" pitchFamily="34" charset="0"/>
                <a:cs typeface="Times New Roman" panose="02020603050405020304" pitchFamily="18" charset="0"/>
              </a:rPr>
              <a:t>).</a:t>
            </a:r>
            <a:endParaRPr lang="en-US" altLang="en-US" dirty="0">
              <a:latin typeface="Cambria" panose="02040503050406030204" pitchFamily="18" charset="0"/>
            </a:endParaRPr>
          </a:p>
          <a:p>
            <a:endParaRPr lang="en-US" dirty="0"/>
          </a:p>
          <a:p>
            <a:endParaRPr lang="en-US" dirty="0"/>
          </a:p>
          <a:p>
            <a:endParaRPr lang="en-US" dirty="0"/>
          </a:p>
          <a:p>
            <a:pPr algn="ctr"/>
            <a:endParaRPr lang="en-US" altLang="en-US" b="1" dirty="0">
              <a:latin typeface="Cambria" panose="02040503050406030204" pitchFamily="18" charset="0"/>
              <a:ea typeface="Calibri" panose="020F0502020204030204" pitchFamily="34" charset="0"/>
              <a:cs typeface="Times New Roman" panose="02020603050405020304" pitchFamily="18" charset="0"/>
            </a:endParaRPr>
          </a:p>
          <a:p>
            <a:pPr algn="ctr"/>
            <a:endParaRPr lang="en-US" altLang="en-US" b="1" dirty="0">
              <a:latin typeface="Cambria" panose="02040503050406030204" pitchFamily="18" charset="0"/>
              <a:ea typeface="Calibri" panose="020F0502020204030204" pitchFamily="34" charset="0"/>
              <a:cs typeface="Times New Roman" panose="02020603050405020304" pitchFamily="18" charset="0"/>
            </a:endParaRPr>
          </a:p>
          <a:p>
            <a:pPr algn="ctr"/>
            <a:r>
              <a:rPr lang="en-US" altLang="en-US" b="1" dirty="0">
                <a:latin typeface="Cambria" panose="02040503050406030204" pitchFamily="18" charset="0"/>
                <a:ea typeface="Calibri" panose="020F0502020204030204" pitchFamily="34" charset="0"/>
                <a:cs typeface="Times New Roman" panose="02020603050405020304" pitchFamily="18" charset="0"/>
              </a:rPr>
              <a:t>Scheme 5</a:t>
            </a:r>
          </a:p>
          <a:p>
            <a:pPr algn="ctr"/>
            <a:endParaRPr lang="en-US" dirty="0"/>
          </a:p>
        </p:txBody>
      </p:sp>
      <p:graphicFrame>
        <p:nvGraphicFramePr>
          <p:cNvPr id="6" name="Object 5">
            <a:extLst>
              <a:ext uri="{FF2B5EF4-FFF2-40B4-BE49-F238E27FC236}">
                <a16:creationId xmlns:a16="http://schemas.microsoft.com/office/drawing/2014/main" xmlns="" id="{97E8E55C-01C1-4EC2-BD77-BBA14E2DA25E}"/>
              </a:ext>
            </a:extLst>
          </p:cNvPr>
          <p:cNvGraphicFramePr>
            <a:graphicFrameLocks noChangeAspect="1"/>
          </p:cNvGraphicFramePr>
          <p:nvPr>
            <p:extLst>
              <p:ext uri="{D42A27DB-BD31-4B8C-83A1-F6EECF244321}">
                <p14:modId xmlns:p14="http://schemas.microsoft.com/office/powerpoint/2010/main" val="2950124956"/>
              </p:ext>
            </p:extLst>
          </p:nvPr>
        </p:nvGraphicFramePr>
        <p:xfrm>
          <a:off x="3203162" y="3516971"/>
          <a:ext cx="5158126" cy="970671"/>
        </p:xfrm>
        <a:graphic>
          <a:graphicData uri="http://schemas.openxmlformats.org/presentationml/2006/ole">
            <mc:AlternateContent xmlns:mc="http://schemas.openxmlformats.org/markup-compatibility/2006">
              <mc:Choice xmlns:v="urn:schemas-microsoft-com:vml" Requires="v">
                <p:oleObj spid="_x0000_s11335" name="CS ChemDraw Drawing" r:id="rId5" imgW="3196809" imgH="601807" progId="ChemDraw.Document.6.0">
                  <p:embed/>
                </p:oleObj>
              </mc:Choice>
              <mc:Fallback>
                <p:oleObj name="CS ChemDraw Drawing" r:id="rId5" imgW="3196809" imgH="601807" progId="ChemDraw.Document.6.0">
                  <p:embed/>
                  <p:pic>
                    <p:nvPicPr>
                      <p:cNvPr id="6" name="Object 5">
                        <a:extLst>
                          <a:ext uri="{FF2B5EF4-FFF2-40B4-BE49-F238E27FC236}">
                            <a16:creationId xmlns:a16="http://schemas.microsoft.com/office/drawing/2014/main" xmlns="" id="{721DC8B9-CD6A-46A9-AE8C-015569F20760}"/>
                          </a:ext>
                        </a:extLst>
                      </p:cNvPr>
                      <p:cNvPicPr/>
                      <p:nvPr/>
                    </p:nvPicPr>
                    <p:blipFill>
                      <a:blip r:embed="rId6"/>
                      <a:stretch>
                        <a:fillRect/>
                      </a:stretch>
                    </p:blipFill>
                    <p:spPr>
                      <a:xfrm>
                        <a:off x="3203162" y="3516971"/>
                        <a:ext cx="5158126" cy="97067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xmlns="" id="{22AC8C0E-E314-4AF2-953F-4741CF921639}"/>
              </a:ext>
            </a:extLst>
          </p:cNvPr>
          <p:cNvSpPr txBox="1"/>
          <p:nvPr/>
        </p:nvSpPr>
        <p:spPr>
          <a:xfrm>
            <a:off x="5594261" y="4487642"/>
            <a:ext cx="1188210" cy="369332"/>
          </a:xfrm>
          <a:prstGeom prst="rect">
            <a:avLst/>
          </a:prstGeom>
          <a:noFill/>
        </p:spPr>
        <p:txBody>
          <a:bodyPr wrap="none" rtlCol="0">
            <a:spAutoFit/>
          </a:bodyPr>
          <a:lstStyle/>
          <a:p>
            <a:r>
              <a:rPr lang="en-US" altLang="en-US" b="1" dirty="0">
                <a:latin typeface="Cambria" panose="02040503050406030204" pitchFamily="18" charset="0"/>
                <a:ea typeface="Calibri" panose="020F0502020204030204" pitchFamily="34" charset="0"/>
                <a:cs typeface="Times New Roman" panose="02020603050405020304" pitchFamily="18" charset="0"/>
              </a:rPr>
              <a:t>Scheme 6</a:t>
            </a:r>
          </a:p>
        </p:txBody>
      </p:sp>
    </p:spTree>
    <p:extLst>
      <p:ext uri="{BB962C8B-B14F-4D97-AF65-F5344CB8AC3E}">
        <p14:creationId xmlns:p14="http://schemas.microsoft.com/office/powerpoint/2010/main" val="201592617"/>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150</TotalTime>
  <Words>847</Words>
  <Application>Microsoft Office PowerPoint</Application>
  <PresentationFormat>Custom</PresentationFormat>
  <Paragraphs>183</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Retrospect</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Yogesh Tayade</dc:creator>
  <cp:lastModifiedBy>Dell</cp:lastModifiedBy>
  <cp:revision>63</cp:revision>
  <dcterms:created xsi:type="dcterms:W3CDTF">2018-03-04T16:59:12Z</dcterms:created>
  <dcterms:modified xsi:type="dcterms:W3CDTF">2018-03-14T08:33:11Z</dcterms:modified>
</cp:coreProperties>
</file>